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50" d="100"/>
          <a:sy n="150" d="100"/>
        </p:scale>
        <p:origin x="4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47A3B-0856-1B4C-97DA-3AB978D2F2BE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7F2C8-2F86-A548-BC07-394AB64C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6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5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DB58D-44AD-6D32-BC84-F68528310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EEAD65-C52B-9C47-4474-BECD5B8C2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D83B1-31FE-D108-8EE8-8901AEE9E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86268-5CBE-661B-7F80-B1F816332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74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E082-C312-5598-F5C6-18BD3406E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4E931C-58F1-B8FD-6BE2-19BD507F1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AAEB5-5C7F-A66D-B6DD-66FE8C540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D3CE6-A3B8-5A26-027E-0462EE9FA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73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CE625-849F-26CB-BE79-5A52046AC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32C37-AF89-CEB3-B8D2-CA11F5AD5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38911-342B-FEEC-4A99-B822FC481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76308-1711-3D92-0730-7D6D172C4E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3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96A39-DDE5-C038-B510-2C02CAA5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FE71C-F370-2189-8322-E998FA994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E0F2B-4735-A021-D2A5-D87005F9F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48ED5-9874-B896-E332-7AD972DDE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66087-E03D-FD2B-133E-D354C33D8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213237-367F-9131-4903-41B9DBBB6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C51B1-E387-022C-FA8D-4CA956A7A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79324-D56D-A4ED-7B29-587931F0D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7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8A238-B6F9-4654-7C94-E04E3EFA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82BF0-CC9F-C16E-4956-2710AC997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42F86-7834-968B-4829-1B76FD45A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6E6CA-E0D1-6BF7-348C-55A62AE22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61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6A897-E016-054B-49B6-40B3716D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775E0-FA41-E015-94D0-8A2BB4FE4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BB1D31-64FD-22E2-A050-6815759B3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5E2CF-68EB-45CF-1A9F-58095DB5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81CEB-0A87-EEEA-7D83-3B49F410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11477-A951-1B48-13B1-9BA135C3D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B9F66-0F50-6B24-5F1C-7892BE386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28EA8-ACB5-1464-2E10-B0BDDBA85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0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E205C-25DA-F6A4-5A67-F1D3C3680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C66D9-9FBE-5910-9AB5-7F2EDB5A8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38046-3786-C2D9-792D-619F8A259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FC794-65C5-C872-9673-74FA58A04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4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08E6E-96DF-1FF9-1880-E383EF4C8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06146-6778-BCD3-5400-1995456D8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CF75D-3DCF-19E3-10AD-1C65F0E7A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96984-9056-72A9-ABE6-676F87D93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7F2C8-2F86-A548-BC07-394AB64CF2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7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3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8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4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8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3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7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2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A354CA-AF9C-1747-B308-74B53690C4AC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07D797-28CD-4F44-98F9-D0BEA536A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18" Type="http://schemas.openxmlformats.org/officeDocument/2006/relationships/image" Target="../media/image15.jp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albert@uvic.ca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.jp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ProjectALTAIR/AIFCOMSSwithCUPredictorTest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CE95A4C0-FE57-97C9-BA94-CB1DAD648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88"/>
            <a:ext cx="91440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8" tIns="47414" rIns="94828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r>
              <a:rPr lang="en-US" altLang="en-US" sz="28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ALTAIR: </a:t>
            </a:r>
            <a:r>
              <a:rPr lang="en-US" altLang="en-US" sz="28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High-Altitude, Low-Cost Micro-Airships            </a:t>
            </a:r>
            <a:r>
              <a:rPr lang="en-US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 </a:t>
            </a:r>
            <a:r>
              <a:rPr lang="en-US" alt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for “Workhorse” Precision </a:t>
            </a:r>
            <a:r>
              <a:rPr lang="en-US" altLang="en-US" sz="21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Rubin Observatory Calibration </a:t>
            </a:r>
            <a:r>
              <a:rPr lang="en-US" altLang="en-US" sz="21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&amp; Beyond </a:t>
            </a:r>
            <a:endParaRPr lang="en-US" altLang="en-US" sz="2100" b="1" u="sng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/>
            <a:endParaRPr lang="en-US" alt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algn="ctr" eaLnBrk="1" hangingPunct="1"/>
            <a:endParaRPr lang="en-US" alt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5" name="Picture 4" descr="A black and white text&#10;&#10;Description automatically generated">
            <a:extLst>
              <a:ext uri="{FF2B5EF4-FFF2-40B4-BE49-F238E27FC236}">
                <a16:creationId xmlns:a16="http://schemas.microsoft.com/office/drawing/2014/main" id="{E63F4660-94A8-4AD4-5752-45A4341C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6" r="11706"/>
          <a:stretch/>
        </p:blipFill>
        <p:spPr>
          <a:xfrm>
            <a:off x="0" y="4610922"/>
            <a:ext cx="1665514" cy="532578"/>
          </a:xfrm>
          <a:prstGeom prst="rect">
            <a:avLst/>
          </a:prstGeom>
        </p:spPr>
      </p:pic>
      <p:pic>
        <p:nvPicPr>
          <p:cNvPr id="6" name="Picture 14" descr="ALTAIRv6.JPG">
            <a:extLst>
              <a:ext uri="{FF2B5EF4-FFF2-40B4-BE49-F238E27FC236}">
                <a16:creationId xmlns:a16="http://schemas.microsoft.com/office/drawing/2014/main" id="{B47D6886-6302-EACE-6386-9816CD15E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7273" b="20320"/>
          <a:stretch>
            <a:fillRect/>
          </a:stretch>
        </p:blipFill>
        <p:spPr bwMode="auto">
          <a:xfrm>
            <a:off x="0" y="639763"/>
            <a:ext cx="3261749" cy="261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4848A8E0-FD6C-1285-6C47-16E0F6E51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/>
          <a:stretch>
            <a:fillRect/>
          </a:stretch>
        </p:blipFill>
        <p:spPr bwMode="auto">
          <a:xfrm>
            <a:off x="6780369" y="4221101"/>
            <a:ext cx="690446" cy="67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B9D723D4-9198-EC10-20AD-F6167820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276" y="3709495"/>
            <a:ext cx="2352723" cy="143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112" tIns="42556" rIns="85112" bIns="42556">
            <a:spAutoFit/>
          </a:bodyPr>
          <a:lstStyle>
            <a:lvl1pPr defTabSz="850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850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Aft>
                <a:spcPct val="15000"/>
              </a:spcAft>
            </a:pPr>
            <a:r>
              <a:rPr lang="en-US" altLang="en-US" sz="1400" b="1" dirty="0">
                <a:solidFill>
                  <a:schemeClr val="bg1"/>
                </a:solidFill>
              </a:rPr>
              <a:t>Justin Albert</a:t>
            </a:r>
            <a:r>
              <a:rPr lang="en-US" altLang="en-US" sz="1400" b="1" dirty="0">
                <a:solidFill>
                  <a:srgbClr val="E700EA"/>
                </a:solidFill>
              </a:rPr>
              <a:t> </a:t>
            </a:r>
          </a:p>
          <a:p>
            <a:pPr algn="ctr" eaLnBrk="1" hangingPunct="1">
              <a:spcAft>
                <a:spcPct val="15000"/>
              </a:spcAft>
            </a:pPr>
            <a:r>
              <a:rPr lang="en-US" altLang="en-US" sz="1400" b="1" i="1" dirty="0">
                <a:solidFill>
                  <a:schemeClr val="bg1"/>
                </a:solidFill>
              </a:rPr>
              <a:t>University of Victoria</a:t>
            </a:r>
          </a:p>
          <a:p>
            <a:pPr algn="ctr" eaLnBrk="1" hangingPunct="1">
              <a:spcAft>
                <a:spcPct val="15000"/>
              </a:spcAft>
            </a:pPr>
            <a:endParaRPr lang="en-US" altLang="en-US" sz="1800" b="1" dirty="0">
              <a:solidFill>
                <a:schemeClr val="bg1"/>
              </a:solidFill>
              <a:hlinkClick r:id="rId6"/>
            </a:endParaRPr>
          </a:p>
          <a:p>
            <a:pPr algn="ctr" eaLnBrk="1" hangingPunct="1">
              <a:spcAft>
                <a:spcPct val="15000"/>
              </a:spcAft>
            </a:pPr>
            <a:endParaRPr lang="en-US" altLang="en-US" sz="1800" b="1" dirty="0">
              <a:solidFill>
                <a:schemeClr val="bg1"/>
              </a:solidFill>
              <a:hlinkClick r:id="rId6"/>
            </a:endParaRPr>
          </a:p>
          <a:p>
            <a:pPr algn="ctr" eaLnBrk="1" hangingPunct="1">
              <a:spcAft>
                <a:spcPct val="15000"/>
              </a:spcAft>
            </a:pPr>
            <a:r>
              <a:rPr lang="en-US" altLang="en-US" sz="1400" b="1" dirty="0">
                <a:solidFill>
                  <a:schemeClr val="bg1"/>
                </a:solidFill>
                <a:hlinkClick r:id="rId6"/>
              </a:rPr>
              <a:t>jalbert@uvic.ca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DD1AFA33-CE2C-0B17-E983-8C582641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034" y="4300729"/>
            <a:ext cx="3873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LTAIRWidebannerSmallSat.png">
            <a:extLst>
              <a:ext uri="{FF2B5EF4-FFF2-40B4-BE49-F238E27FC236}">
                <a16:creationId xmlns:a16="http://schemas.microsoft.com/office/drawing/2014/main" id="{C406263A-BA09-675C-54DD-474CD19899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46" y="4748675"/>
            <a:ext cx="3104068" cy="39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7">
            <a:extLst>
              <a:ext uri="{FF2B5EF4-FFF2-40B4-BE49-F238E27FC236}">
                <a16:creationId xmlns:a16="http://schemas.microsoft.com/office/drawing/2014/main" id="{600F2A0F-DFFA-A558-135E-6F40361D21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74" y="3445379"/>
            <a:ext cx="1227675" cy="163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6BF3A-4259-FC3F-EB64-E63FAE122B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00" y="802226"/>
            <a:ext cx="4115832" cy="137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0A96F8-7484-420D-8EB5-AD9240E941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729" y="797999"/>
            <a:ext cx="1108473" cy="261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erson standing on a plastic sheet with a large white and black ball&#10;&#10;Description automatically generated">
            <a:extLst>
              <a:ext uri="{FF2B5EF4-FFF2-40B4-BE49-F238E27FC236}">
                <a16:creationId xmlns:a16="http://schemas.microsoft.com/office/drawing/2014/main" id="{F05D0D8F-C5EB-FA7C-3D27-49002C982E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7195" y="2305786"/>
            <a:ext cx="1413510" cy="1060133"/>
          </a:xfrm>
          <a:prstGeom prst="rect">
            <a:avLst/>
          </a:prstGeom>
        </p:spPr>
      </p:pic>
      <p:pic>
        <p:nvPicPr>
          <p:cNvPr id="15" name="Picture 14" descr="A person holding a balloon&#10;&#10;Description automatically generated">
            <a:extLst>
              <a:ext uri="{FF2B5EF4-FFF2-40B4-BE49-F238E27FC236}">
                <a16:creationId xmlns:a16="http://schemas.microsoft.com/office/drawing/2014/main" id="{8AA3C258-0677-1277-5D4A-41D3C30293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4079" y="2305786"/>
            <a:ext cx="1413510" cy="1060133"/>
          </a:xfrm>
          <a:prstGeom prst="rect">
            <a:avLst/>
          </a:prstGeom>
        </p:spPr>
      </p:pic>
      <p:pic>
        <p:nvPicPr>
          <p:cNvPr id="16" name="Picture 15" descr="A close-up of a device&#10;&#10;Description automatically generated">
            <a:extLst>
              <a:ext uri="{FF2B5EF4-FFF2-40B4-BE49-F238E27FC236}">
                <a16:creationId xmlns:a16="http://schemas.microsoft.com/office/drawing/2014/main" id="{5ECFA6BD-5C53-AC1A-83E5-BCB68A15C5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2284" y="3456645"/>
            <a:ext cx="771431" cy="99025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43202B6F-0370-9EA3-39B9-46C1A776FC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65" y="2305787"/>
            <a:ext cx="1377508" cy="106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building on top of a hill&#10;&#10;Description automatically generated">
            <a:extLst>
              <a:ext uri="{FF2B5EF4-FFF2-40B4-BE49-F238E27FC236}">
                <a16:creationId xmlns:a16="http://schemas.microsoft.com/office/drawing/2014/main" id="{A7339584-331D-F65E-A07B-7628219A47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2250" y="3462766"/>
            <a:ext cx="2775278" cy="1084093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96AED57C-15B4-EE1F-B3E9-67B1847C6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270" y="3456645"/>
            <a:ext cx="1480269" cy="940354"/>
          </a:xfrm>
          <a:prstGeom prst="rect">
            <a:avLst/>
          </a:prstGeom>
        </p:spPr>
      </p:pic>
      <p:pic>
        <p:nvPicPr>
          <p:cNvPr id="2" name="Picture 1" descr="A logo with a red leaf and stars&#10;&#10;Description automatically generated">
            <a:extLst>
              <a:ext uri="{FF2B5EF4-FFF2-40B4-BE49-F238E27FC236}">
                <a16:creationId xmlns:a16="http://schemas.microsoft.com/office/drawing/2014/main" id="{9ED78F79-65C6-447A-9985-B89795930F8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7913" t="5693" r="28935" b="6636"/>
          <a:stretch/>
        </p:blipFill>
        <p:spPr>
          <a:xfrm>
            <a:off x="6673014" y="3412800"/>
            <a:ext cx="556602" cy="593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A51E5-A6CB-155C-9561-3F53ECA782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14656" y="3461391"/>
            <a:ext cx="664028" cy="2700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EAE015-C829-9ECC-B250-1A1DF6F48E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97200" y="3459600"/>
            <a:ext cx="1048786" cy="1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5C5A19-B5C8-B1AE-20EA-044CF65E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A4D57CB0-D1DE-2C5A-DBDD-E5D0278D4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Conclusions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DC99E688-DFB5-2EA8-DCC1-D6AC7AA467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853EA363-CD52-6972-4038-3B32837F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4A763975-3881-A1C5-7265-6A094FB1A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10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225AE-AF75-AC09-97FE-4B0F9065E10B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49E24E12-0F20-5A14-C895-4077DABF4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0BA6327-7B93-AB2F-2C90-B6E8AB05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2" y="499050"/>
            <a:ext cx="9019975" cy="474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68" tIns="44984" rIns="0" bIns="44984">
            <a:spAutoFit/>
          </a:bodyPr>
          <a:lstStyle>
            <a:lvl1pPr marL="363538" indent="-363538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1pPr>
            <a:lvl2pPr marL="801688" indent="-344488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9pPr>
          </a:lstStyle>
          <a:p>
            <a:pPr>
              <a:spcAft>
                <a:spcPts val="1100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600" b="1" dirty="0"/>
              <a:t>Artificial sources can in principle provide up to two orders of magnitude better photometric calibration precision than any stellar, non-solar light sources can presently.</a:t>
            </a:r>
          </a:p>
          <a:p>
            <a:pPr lvl="1">
              <a:spcAft>
                <a:spcPts val="700"/>
              </a:spcAft>
              <a:buClr>
                <a:srgbClr val="FF0502"/>
              </a:buClr>
            </a:pPr>
            <a:r>
              <a:rPr lang="en-US" altLang="en-US" sz="1600" b="1" dirty="0">
                <a:solidFill>
                  <a:srgbClr val="FF0000"/>
                </a:solidFill>
              </a:rPr>
              <a:t>1)</a:t>
            </a:r>
            <a:r>
              <a:rPr lang="en-US" altLang="en-US" sz="1600" dirty="0"/>
              <a:t>	Can </a:t>
            </a:r>
            <a:r>
              <a:rPr lang="en-US" altLang="en-US" sz="1600" b="1" i="1" dirty="0"/>
              <a:t>study them right in the lab before and after use</a:t>
            </a:r>
            <a:r>
              <a:rPr lang="en-US" altLang="en-US" sz="1600" dirty="0"/>
              <a:t>, unlike stars.</a:t>
            </a:r>
          </a:p>
          <a:p>
            <a:pPr lvl="1">
              <a:spcAft>
                <a:spcPts val="700"/>
              </a:spcAft>
              <a:buClr>
                <a:srgbClr val="FF0502"/>
              </a:buClr>
            </a:pPr>
            <a:r>
              <a:rPr lang="en-US" altLang="en-US" sz="1600" b="1" dirty="0">
                <a:solidFill>
                  <a:srgbClr val="FF0000"/>
                </a:solidFill>
              </a:rPr>
              <a:t>2)</a:t>
            </a:r>
            <a:r>
              <a:rPr lang="en-US" altLang="en-US" sz="1600" dirty="0"/>
              <a:t>	Can </a:t>
            </a:r>
            <a:r>
              <a:rPr lang="en-US" altLang="en-US" sz="1600" b="1" i="1" dirty="0"/>
              <a:t>monitor them in-situ</a:t>
            </a:r>
            <a:r>
              <a:rPr lang="en-US" altLang="en-US" sz="1600" dirty="0"/>
              <a:t>, in real time.</a:t>
            </a:r>
          </a:p>
          <a:p>
            <a:pPr lvl="1">
              <a:spcAft>
                <a:spcPts val="700"/>
              </a:spcAft>
              <a:buClr>
                <a:srgbClr val="FF0502"/>
              </a:buClr>
            </a:pPr>
            <a:r>
              <a:rPr lang="en-US" altLang="en-US" sz="1600" b="1" dirty="0">
                <a:solidFill>
                  <a:srgbClr val="FF0000"/>
                </a:solidFill>
              </a:rPr>
              <a:t>3)</a:t>
            </a:r>
            <a:r>
              <a:rPr lang="en-US" altLang="en-US" sz="1600" dirty="0"/>
              <a:t>	Can also be used to </a:t>
            </a:r>
            <a:r>
              <a:rPr lang="en-US" altLang="en-US" sz="1600" b="1" i="1" dirty="0"/>
              <a:t>calibrate white dwarfs </a:t>
            </a:r>
            <a:r>
              <a:rPr lang="en-US" altLang="en-US" sz="1600" dirty="0"/>
              <a:t>(and other stars, and the Moon) very precisely, and on a detector-based standards scale.</a:t>
            </a:r>
          </a:p>
          <a:p>
            <a:pPr lvl="1">
              <a:spcAft>
                <a:spcPts val="700"/>
              </a:spcAft>
              <a:buClr>
                <a:srgbClr val="FF0502"/>
              </a:buClr>
            </a:pPr>
            <a:r>
              <a:rPr lang="en-US" altLang="en-US" sz="1600" b="1" dirty="0">
                <a:solidFill>
                  <a:srgbClr val="FF0000"/>
                </a:solidFill>
              </a:rPr>
              <a:t>4)</a:t>
            </a:r>
            <a:r>
              <a:rPr lang="en-US" altLang="en-US" sz="1600" dirty="0"/>
              <a:t>	Small balloons are </a:t>
            </a:r>
            <a:r>
              <a:rPr lang="en-US" altLang="en-US" sz="1600" b="1" i="1" u="dbl" dirty="0"/>
              <a:t>inexpensive</a:t>
            </a:r>
            <a:r>
              <a:rPr lang="en-US" altLang="en-US" sz="1600" b="1" i="1" dirty="0"/>
              <a:t>!!!  </a:t>
            </a:r>
            <a:endParaRPr lang="en-US" altLang="en-US" sz="1600" dirty="0"/>
          </a:p>
          <a:p>
            <a:pPr lvl="1">
              <a:spcAft>
                <a:spcPts val="400"/>
              </a:spcAft>
              <a:buClr>
                <a:srgbClr val="FF0502"/>
              </a:buClr>
            </a:pPr>
            <a:r>
              <a:rPr lang="en-US" altLang="en-US" sz="1600" b="1" dirty="0">
                <a:solidFill>
                  <a:srgbClr val="FF0000"/>
                </a:solidFill>
              </a:rPr>
              <a:t>5)</a:t>
            </a:r>
            <a:r>
              <a:rPr lang="en-US" altLang="en-US" sz="1600" dirty="0"/>
              <a:t>	</a:t>
            </a:r>
            <a:r>
              <a:rPr lang="en-US" altLang="en-US" sz="1600" b="1" i="1" u="sng" dirty="0"/>
              <a:t>Fully observer-controlled</a:t>
            </a:r>
            <a:r>
              <a:rPr lang="en-US" altLang="en-US" sz="1600" b="1" i="1" dirty="0"/>
              <a:t> choice of spectrum </a:t>
            </a:r>
            <a:r>
              <a:rPr lang="en-US" altLang="en-US" sz="1600" dirty="0"/>
              <a:t>&amp; color on demand, … and                                               </a:t>
            </a:r>
            <a:r>
              <a:rPr lang="en-US" altLang="en-US" sz="1600" b="1" i="1" dirty="0"/>
              <a:t>brightness</a:t>
            </a:r>
            <a:r>
              <a:rPr lang="en-US" altLang="en-US" sz="1600" dirty="0"/>
              <a:t>, …exact </a:t>
            </a:r>
            <a:r>
              <a:rPr lang="en-US" altLang="en-US" sz="1600" b="1" i="1" dirty="0"/>
              <a:t>location</a:t>
            </a:r>
            <a:r>
              <a:rPr lang="en-US" altLang="en-US" sz="1600" dirty="0"/>
              <a:t> in the sky as function of time of night (or day), …</a:t>
            </a:r>
          </a:p>
          <a:p>
            <a:pPr lvl="1">
              <a:spcAft>
                <a:spcPts val="700"/>
              </a:spcAft>
              <a:buClr>
                <a:srgbClr val="FF0502"/>
              </a:buClr>
              <a:buFontTx/>
              <a:buAutoNum type="arabicParenR" startAt="5"/>
            </a:pPr>
            <a:endParaRPr lang="en-US" altLang="en-US" sz="100" dirty="0"/>
          </a:p>
          <a:p>
            <a:pPr>
              <a:spcAft>
                <a:spcPts val="900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800" b="1" dirty="0"/>
              <a:t>Not restricted to optical/IR!: </a:t>
            </a:r>
            <a:r>
              <a:rPr lang="en-US" altLang="en-US" sz="1800" i="1" dirty="0"/>
              <a:t>e.g.</a:t>
            </a:r>
            <a:r>
              <a:rPr lang="en-US" altLang="en-US" sz="1800" dirty="0"/>
              <a:t> a precisely-polarized Gunn diode-based   precision microwave polarimetry calibration source could also be flown.</a:t>
            </a:r>
            <a:r>
              <a:rPr lang="en-US" altLang="en-US" sz="1000" dirty="0"/>
              <a:t>  </a:t>
            </a:r>
            <a:r>
              <a:rPr lang="en-US" altLang="en-US" sz="1200" dirty="0"/>
              <a:t>(Radio, near-UV…)</a:t>
            </a:r>
          </a:p>
          <a:p>
            <a:pPr>
              <a:lnSpc>
                <a:spcPct val="95000"/>
              </a:lnSpc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800" dirty="0"/>
              <a:t>Balloons, of course, </a:t>
            </a:r>
            <a:r>
              <a:rPr lang="en-US" altLang="en-US" sz="1800" u="sng" dirty="0"/>
              <a:t>do not</a:t>
            </a:r>
            <a:r>
              <a:rPr lang="en-US" altLang="en-US" sz="1800" dirty="0"/>
              <a:t> replace additionally having a satellite source to (at         </a:t>
            </a:r>
          </a:p>
          <a:p>
            <a:pPr marL="0" indent="0">
              <a:lnSpc>
                <a:spcPct val="95000"/>
              </a:lnSpc>
              <a:buClr>
                <a:srgbClr val="FF0000"/>
              </a:buClr>
              <a:buSzPct val="100000"/>
            </a:pPr>
            <a:r>
              <a:rPr lang="en-US" altLang="en-US" sz="1800" dirty="0"/>
              <a:t>      least occasionally!) determine effects from the very top of the atmosphere!!!        </a:t>
            </a:r>
          </a:p>
          <a:p>
            <a:pPr marL="0" indent="0">
              <a:lnSpc>
                <a:spcPct val="95000"/>
              </a:lnSpc>
              <a:buClr>
                <a:srgbClr val="FF0000"/>
              </a:buClr>
              <a:buSzPct val="100000"/>
            </a:pPr>
            <a:r>
              <a:rPr lang="en-US" altLang="en-US" sz="1800" dirty="0"/>
              <a:t>      But ALTAIR-style balloons can (and I posit will!) be the </a:t>
            </a:r>
            <a:r>
              <a:rPr lang="en-US" altLang="en-US" sz="1800" u="sng" dirty="0"/>
              <a:t>low-cost, ground-</a:t>
            </a:r>
          </a:p>
          <a:p>
            <a:pPr marL="0" indent="0">
              <a:lnSpc>
                <a:spcPct val="95000"/>
              </a:lnSpc>
              <a:buClr>
                <a:srgbClr val="FF0000"/>
              </a:buClr>
              <a:buSzPct val="100000"/>
            </a:pPr>
            <a:r>
              <a:rPr lang="en-US" altLang="en-US" sz="1800" dirty="0"/>
              <a:t>                     </a:t>
            </a:r>
            <a:r>
              <a:rPr lang="en-US" altLang="en-US" sz="1800" u="sng" dirty="0"/>
              <a:t>based-observatory-owned, workhorses</a:t>
            </a:r>
            <a:r>
              <a:rPr lang="en-US" altLang="en-US" sz="18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2DAF3-D1F6-97AB-CE80-874CCE13EA95}"/>
              </a:ext>
            </a:extLst>
          </p:cNvPr>
          <p:cNvSpPr txBox="1"/>
          <p:nvPr/>
        </p:nvSpPr>
        <p:spPr>
          <a:xfrm>
            <a:off x="4032000" y="2320325"/>
            <a:ext cx="5104869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kumimoji="0" lang="en-US" alt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E.g.: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Rubin could own 3 or so!!! – </a:t>
            </a: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launching them at dusk each night, flying to different areas of the sky, and having them </a:t>
            </a:r>
            <a:r>
              <a:rPr kumimoji="0" lang="en-US" altLang="en-US" sz="11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return home</a:t>
            </a:r>
            <a:r>
              <a:rPr kumimoji="0" lang="en-US" altLang="en-US" sz="11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dawn </a:t>
            </a:r>
            <a:r>
              <a:rPr kumimoji="0" lang="en-US" altLang="en-US" sz="11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 morning</a:t>
            </a: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1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1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2A6A4-058B-F543-0E45-2C5A7F393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6D6DF49E-062F-D0B7-4910-7F676138A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Some separate &amp; additional conclusions (backup slide)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86811C6D-8C7C-7D4F-3A95-3BE0F5C750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03FA5DAA-5C83-BA1A-F418-1B09F0AB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49E52526-F38B-33C2-58E9-12169C6D5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B1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F310CC-46F4-219D-CEE1-320E8CAAD949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F902A51F-E696-A765-A15E-4685371B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06DAC568-81F8-204E-EB2D-3BC2D3589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60732"/>
            <a:ext cx="9067800" cy="466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68" tIns="44984" rIns="89968" bIns="44984">
            <a:spAutoFit/>
          </a:bodyPr>
          <a:lstStyle>
            <a:lvl1pPr marL="363538" indent="-363538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1pPr>
            <a:lvl2pPr marL="820738" indent="-363538" defTabSz="9001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9pPr>
          </a:lstStyle>
          <a:p>
            <a:pPr>
              <a:spcAft>
                <a:spcPts val="500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600" b="1" dirty="0"/>
              <a:t>A very interesting (&amp; very useful) fact about Earth’s atmosphere is that, at mid-latitudes, winds in the upper troposphere statistically tend to be in opposite direction to winds in the lower stratosphere. </a:t>
            </a:r>
          </a:p>
          <a:p>
            <a:pPr>
              <a:spcAft>
                <a:spcPts val="500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600" b="1" dirty="0"/>
              <a:t>Thus, with just very small amounts of (weather-optimized) upward and downward propulsion (just above and below the tropopause), powered using very lightweight flexible solar panels on top of the balloon (+ onboard rechargeable </a:t>
            </a:r>
            <a:r>
              <a:rPr lang="en-US" altLang="en-US" sz="1600" b="1" dirty="0" err="1"/>
              <a:t>LiPoly</a:t>
            </a:r>
            <a:r>
              <a:rPr lang="en-US" altLang="en-US" sz="1600" b="1" dirty="0"/>
              <a:t> batteries for nighttime power), one could utilize the winds to </a:t>
            </a:r>
            <a:r>
              <a:rPr lang="en-US" altLang="en-US" sz="1600" b="1" dirty="0">
                <a:solidFill>
                  <a:srgbClr val="99009B"/>
                </a:solidFill>
              </a:rPr>
              <a:t>circulate near the tropopause over a given region of Earth </a:t>
            </a:r>
            <a:r>
              <a:rPr lang="en-US" altLang="en-US" sz="1600" b="1" dirty="0"/>
              <a:t>(</a:t>
            </a:r>
            <a:r>
              <a:rPr lang="en-US" altLang="en-US" sz="1600" b="1" i="1" dirty="0"/>
              <a:t>e.g.</a:t>
            </a:r>
            <a:r>
              <a:rPr lang="en-US" altLang="en-US" sz="1600" b="1" dirty="0"/>
              <a:t>, over a region the size of Illinois, or of Vancouver Island, </a:t>
            </a:r>
            <a:r>
              <a:rPr lang="en-US" altLang="en-US" sz="1600" b="1" dirty="0" err="1"/>
              <a:t>etc</a:t>
            </a:r>
            <a:r>
              <a:rPr lang="en-US" altLang="en-US" sz="1600" b="1" dirty="0"/>
              <a:t>).</a:t>
            </a:r>
          </a:p>
          <a:p>
            <a:pPr>
              <a:spcAft>
                <a:spcPts val="500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600" b="1" dirty="0"/>
              <a:t>After </a:t>
            </a:r>
            <a:r>
              <a:rPr lang="en-US" altLang="en-US" sz="1600" b="1" dirty="0">
                <a:solidFill>
                  <a:srgbClr val="FF0000"/>
                </a:solidFill>
              </a:rPr>
              <a:t>a few weeks</a:t>
            </a:r>
            <a:r>
              <a:rPr lang="en-US" altLang="en-US" sz="1600" b="1" dirty="0"/>
              <a:t>,</a:t>
            </a:r>
            <a:r>
              <a:rPr lang="en-US" altLang="en-US" sz="1600" b="1" dirty="0">
                <a:solidFill>
                  <a:srgbClr val="FF0000"/>
                </a:solidFill>
              </a:rPr>
              <a:t> </a:t>
            </a:r>
            <a:r>
              <a:rPr lang="en-US" altLang="en-US" sz="1600" b="1" dirty="0"/>
              <a:t>a significant fraction of the helium would diffuse through the balloon latex, and the balloon would </a:t>
            </a:r>
            <a:r>
              <a:rPr lang="en-US" altLang="en-US" sz="1600" b="1" dirty="0">
                <a:solidFill>
                  <a:srgbClr val="FF0000"/>
                </a:solidFill>
              </a:rPr>
              <a:t>descend to base </a:t>
            </a:r>
            <a:r>
              <a:rPr lang="en-US" altLang="en-US" sz="1600" b="1" dirty="0"/>
              <a:t>for (simple and low-cost!: latex balloons are about $150) balloon and helium replacement.  Then, balloon and payload would be sent back up again.</a:t>
            </a:r>
          </a:p>
          <a:p>
            <a:pPr>
              <a:spcAft>
                <a:spcPts val="500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altLang="en-US" sz="1600" b="1" dirty="0"/>
              <a:t>This opens up many additional, very different usage possibilities:</a:t>
            </a:r>
          </a:p>
          <a:p>
            <a:pPr marL="896938" lvl="1" indent="-271463">
              <a:spcAft>
                <a:spcPts val="500"/>
              </a:spcAft>
              <a:buClr>
                <a:srgbClr val="FF0000"/>
              </a:buClr>
              <a:buSzPct val="100000"/>
              <a:buFont typeface="Times New Roman" panose="02020603050405020304" pitchFamily="18" charset="0"/>
              <a:buAutoNum type="arabicParenR"/>
            </a:pPr>
            <a:r>
              <a:rPr lang="en-US" altLang="en-US" sz="1600" b="1" u="sng" dirty="0">
                <a:solidFill>
                  <a:srgbClr val="0000FF"/>
                </a:solidFill>
              </a:rPr>
              <a:t>Communication</a:t>
            </a:r>
            <a:r>
              <a:rPr lang="en-US" altLang="en-US" sz="1600" b="1" dirty="0"/>
              <a:t>: replacing the need for cell-phone towers with very wide  coverage balloons in remote (or not-so-remote) areas.</a:t>
            </a:r>
          </a:p>
          <a:p>
            <a:pPr marL="896938" lvl="1" indent="-271463">
              <a:spcAft>
                <a:spcPts val="500"/>
              </a:spcAft>
              <a:buClr>
                <a:srgbClr val="FF0000"/>
              </a:buClr>
              <a:buSzPct val="100000"/>
              <a:buFont typeface="Times New Roman" panose="02020603050405020304" pitchFamily="18" charset="0"/>
              <a:buAutoNum type="arabicParenR"/>
            </a:pPr>
            <a:r>
              <a:rPr lang="en-US" altLang="en-US" sz="1600" b="1" u="sng" dirty="0">
                <a:solidFill>
                  <a:srgbClr val="0000FF"/>
                </a:solidFill>
              </a:rPr>
              <a:t>Earth observation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en-US" sz="1600" b="1" dirty="0"/>
              <a:t>(for, </a:t>
            </a:r>
            <a:r>
              <a:rPr lang="en-US" altLang="en-US" sz="1600" b="1" i="1" dirty="0"/>
              <a:t>e.g</a:t>
            </a:r>
            <a:r>
              <a:rPr lang="en-US" altLang="en-US" sz="1600" b="1" dirty="0"/>
              <a:t>., long-term studies of Arctic ice, etc.)</a:t>
            </a:r>
          </a:p>
          <a:p>
            <a:pPr marL="896938" lvl="1" indent="-271463">
              <a:spcAft>
                <a:spcPts val="500"/>
              </a:spcAft>
              <a:buClr>
                <a:srgbClr val="FF0000"/>
              </a:buClr>
              <a:buSzPct val="100000"/>
              <a:buFont typeface="Times New Roman" panose="02020603050405020304" pitchFamily="18" charset="0"/>
              <a:buAutoNum type="arabicParenR"/>
            </a:pPr>
            <a:r>
              <a:rPr lang="en-US" altLang="en-US" sz="1600" b="1" dirty="0"/>
              <a:t>…… !  </a:t>
            </a:r>
          </a:p>
        </p:txBody>
      </p:sp>
    </p:spTree>
    <p:extLst>
      <p:ext uri="{BB962C8B-B14F-4D97-AF65-F5344CB8AC3E}">
        <p14:creationId xmlns:p14="http://schemas.microsoft.com/office/powerpoint/2010/main" val="52101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F420E-3453-7F18-CCE1-2FDEAA3B0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AutoShape 20">
            <a:extLst>
              <a:ext uri="{FF2B5EF4-FFF2-40B4-BE49-F238E27FC236}">
                <a16:creationId xmlns:a16="http://schemas.microsoft.com/office/drawing/2014/main" id="{223C77E4-025C-77C0-90B8-CE7A66DE12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09817" y="3121819"/>
            <a:ext cx="6350" cy="1011238"/>
          </a:xfrm>
          <a:prstGeom prst="straightConnector1">
            <a:avLst/>
          </a:prstGeom>
          <a:noFill/>
          <a:ln w="41275" cap="flat">
            <a:gradFill flip="none" rotWithShape="1">
              <a:gsLst>
                <a:gs pos="20000">
                  <a:srgbClr val="FF0000"/>
                </a:gs>
                <a:gs pos="89000">
                  <a:srgbClr val="0000FF"/>
                </a:gs>
                <a:gs pos="40000">
                  <a:srgbClr val="FFFF00"/>
                </a:gs>
                <a:gs pos="58000">
                  <a:srgbClr val="00BC00"/>
                </a:gs>
              </a:gsLst>
              <a:lin ang="5400000" scaled="0"/>
              <a:tileRect/>
            </a:gradFill>
            <a:round/>
            <a:headEnd/>
            <a:tailEnd type="none" w="lg" len="lg"/>
          </a:ln>
        </p:spPr>
      </p:cxnSp>
      <p:cxnSp>
        <p:nvCxnSpPr>
          <p:cNvPr id="2" name="AutoShape 20">
            <a:extLst>
              <a:ext uri="{FF2B5EF4-FFF2-40B4-BE49-F238E27FC236}">
                <a16:creationId xmlns:a16="http://schemas.microsoft.com/office/drawing/2014/main" id="{F3D89405-80FB-19B6-79CA-AA77D85E923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874217" y="3093019"/>
            <a:ext cx="427908" cy="419101"/>
          </a:xfrm>
          <a:prstGeom prst="straightConnector1">
            <a:avLst/>
          </a:prstGeom>
          <a:noFill/>
          <a:ln w="41275" cap="flat">
            <a:gradFill flip="none" rotWithShape="1">
              <a:gsLst>
                <a:gs pos="20000">
                  <a:srgbClr val="FF0000"/>
                </a:gs>
                <a:gs pos="71000">
                  <a:srgbClr val="0000FF"/>
                </a:gs>
                <a:gs pos="30000">
                  <a:srgbClr val="FFFF00"/>
                </a:gs>
                <a:gs pos="46000">
                  <a:srgbClr val="00BC00"/>
                </a:gs>
              </a:gsLst>
              <a:lin ang="5400000" scaled="0"/>
              <a:tileRect/>
            </a:gradFill>
            <a:round/>
            <a:headEnd/>
            <a:tailEnd type="arrow" w="lg" len="lg"/>
          </a:ln>
        </p:spPr>
      </p:cxnSp>
      <p:grpSp>
        <p:nvGrpSpPr>
          <p:cNvPr id="3" name="Group 79">
            <a:extLst>
              <a:ext uri="{FF2B5EF4-FFF2-40B4-BE49-F238E27FC236}">
                <a16:creationId xmlns:a16="http://schemas.microsoft.com/office/drawing/2014/main" id="{59798D4E-BB73-7A43-1289-E102BFD3A1DD}"/>
              </a:ext>
            </a:extLst>
          </p:cNvPr>
          <p:cNvGrpSpPr>
            <a:grpSpLocks/>
          </p:cNvGrpSpPr>
          <p:nvPr/>
        </p:nvGrpSpPr>
        <p:grpSpPr bwMode="auto">
          <a:xfrm>
            <a:off x="4622482" y="3784246"/>
            <a:ext cx="2047876" cy="1423988"/>
            <a:chOff x="2934" y="2592"/>
            <a:chExt cx="1290" cy="897"/>
          </a:xfrm>
        </p:grpSpPr>
        <p:sp>
          <p:nvSpPr>
            <p:cNvPr id="19" name="Line 69">
              <a:extLst>
                <a:ext uri="{FF2B5EF4-FFF2-40B4-BE49-F238E27FC236}">
                  <a16:creationId xmlns:a16="http://schemas.microsoft.com/office/drawing/2014/main" id="{3F1D69B0-D02E-9515-A17D-541F08131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34" y="2592"/>
              <a:ext cx="1" cy="8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78">
              <a:extLst>
                <a:ext uri="{FF2B5EF4-FFF2-40B4-BE49-F238E27FC236}">
                  <a16:creationId xmlns:a16="http://schemas.microsoft.com/office/drawing/2014/main" id="{69CEFB94-74E1-2276-CCB3-429A13C8C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5" y="2592"/>
              <a:ext cx="1259" cy="373"/>
              <a:chOff x="2965" y="2592"/>
              <a:chExt cx="1259" cy="373"/>
            </a:xfrm>
          </p:grpSpPr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8DAD8D23-80C7-CE33-0F8D-60714A6DAD4B}"/>
                  </a:ext>
                </a:extLst>
              </p:cNvPr>
              <p:cNvSpPr>
                <a:spLocks/>
              </p:cNvSpPr>
              <p:nvPr/>
            </p:nvSpPr>
            <p:spPr bwMode="auto">
              <a:xfrm rot="749757">
                <a:off x="2965" y="2592"/>
                <a:ext cx="288" cy="133"/>
              </a:xfrm>
              <a:custGeom>
                <a:avLst/>
                <a:gdLst>
                  <a:gd name="T0" fmla="*/ 0 w 720"/>
                  <a:gd name="T1" fmla="*/ 85 h 200"/>
                  <a:gd name="T2" fmla="*/ 15 w 720"/>
                  <a:gd name="T3" fmla="*/ 85 h 200"/>
                  <a:gd name="T4" fmla="*/ 62 w 720"/>
                  <a:gd name="T5" fmla="*/ 64 h 200"/>
                  <a:gd name="T6" fmla="*/ 115 w 720"/>
                  <a:gd name="T7" fmla="*/ 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0"/>
                  <a:gd name="T13" fmla="*/ 0 h 200"/>
                  <a:gd name="T14" fmla="*/ 720 w 720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0" h="200">
                    <a:moveTo>
                      <a:pt x="0" y="192"/>
                    </a:moveTo>
                    <a:cubicBezTo>
                      <a:pt x="16" y="196"/>
                      <a:pt x="32" y="200"/>
                      <a:pt x="96" y="192"/>
                    </a:cubicBezTo>
                    <a:cubicBezTo>
                      <a:pt x="160" y="184"/>
                      <a:pt x="280" y="176"/>
                      <a:pt x="384" y="144"/>
                    </a:cubicBezTo>
                    <a:cubicBezTo>
                      <a:pt x="488" y="112"/>
                      <a:pt x="604" y="56"/>
                      <a:pt x="720" y="0"/>
                    </a:cubicBezTo>
                  </a:path>
                </a:pathLst>
              </a:custGeom>
              <a:noFill/>
              <a:ln w="3175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grpSp>
            <p:nvGrpSpPr>
              <p:cNvPr id="23" name="Group 77">
                <a:extLst>
                  <a:ext uri="{FF2B5EF4-FFF2-40B4-BE49-F238E27FC236}">
                    <a16:creationId xmlns:a16="http://schemas.microsoft.com/office/drawing/2014/main" id="{ACC95034-2C4C-EBFE-7984-9C8E0ECE8C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70" y="2674"/>
                <a:ext cx="1054" cy="291"/>
                <a:chOff x="3170" y="2674"/>
                <a:chExt cx="1054" cy="291"/>
              </a:xfrm>
            </p:grpSpPr>
            <p:sp>
              <p:nvSpPr>
                <p:cNvPr id="24" name="Rectangle 75">
                  <a:extLst>
                    <a:ext uri="{FF2B5EF4-FFF2-40B4-BE49-F238E27FC236}">
                      <a16:creationId xmlns:a16="http://schemas.microsoft.com/office/drawing/2014/main" id="{564BCC2C-4A77-8B60-4415-61750F2C12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7" y="2674"/>
                  <a:ext cx="597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ヒラギノ角ゴ Pro W3" panose="020B0300000000000000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Known</a:t>
                  </a:r>
                </a:p>
                <a:p>
                  <a:pPr algn="ctr" eaLnBrk="1" hangingPunct="1"/>
                  <a:r>
                    <a:rPr lang="en-US" altLang="en-US" sz="1200" dirty="0">
                      <a:solidFill>
                        <a:srgbClr val="000000"/>
                      </a:solidFill>
                    </a:rPr>
                    <a:t>view angle</a:t>
                  </a:r>
                </a:p>
              </p:txBody>
            </p:sp>
            <p:cxnSp>
              <p:nvCxnSpPr>
                <p:cNvPr id="25" name="AutoShape 76">
                  <a:extLst>
                    <a:ext uri="{FF2B5EF4-FFF2-40B4-BE49-F238E27FC236}">
                      <a16:creationId xmlns:a16="http://schemas.microsoft.com/office/drawing/2014/main" id="{3731A391-B364-0D75-A49E-AE6BAA67C8C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170" y="2691"/>
                  <a:ext cx="554" cy="81"/>
                </a:xfrm>
                <a:prstGeom prst="straightConnector1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6" name="Rectangle 22">
            <a:extLst>
              <a:ext uri="{FF2B5EF4-FFF2-40B4-BE49-F238E27FC236}">
                <a16:creationId xmlns:a16="http://schemas.microsoft.com/office/drawing/2014/main" id="{5614F24A-985A-C9FE-2345-8DD4DCA42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2646" y="1816670"/>
            <a:ext cx="9144001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8" tIns="47414" rIns="94828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89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                   </a:t>
            </a:r>
            <a:endParaRPr lang="en-US" altLang="en-US" sz="30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41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18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C17A6890-AAB9-7397-7ABF-9613CDDD6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9C697691-A86E-F783-D36D-881965695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9067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Basic Technique &amp; Goal:</a:t>
            </a:r>
            <a:r>
              <a:rPr lang="en-US" alt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0.1% Calibrated, Mobile Source Above the Atmosphere</a:t>
            </a:r>
            <a:endParaRPr lang="en-US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134BC4A4-FE8F-B01A-6F6C-A29D314B06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460818"/>
            <a:ext cx="8598617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" name="Group 63">
            <a:extLst>
              <a:ext uri="{FF2B5EF4-FFF2-40B4-BE49-F238E27FC236}">
                <a16:creationId xmlns:a16="http://schemas.microsoft.com/office/drawing/2014/main" id="{F20FC3C3-0DA3-2457-83DD-FF39D23862C0}"/>
              </a:ext>
            </a:extLst>
          </p:cNvPr>
          <p:cNvGrpSpPr>
            <a:grpSpLocks/>
          </p:cNvGrpSpPr>
          <p:nvPr/>
        </p:nvGrpSpPr>
        <p:grpSpPr bwMode="auto">
          <a:xfrm>
            <a:off x="3036017" y="1665194"/>
            <a:ext cx="838200" cy="838200"/>
            <a:chOff x="1968" y="1298"/>
            <a:chExt cx="528" cy="528"/>
          </a:xfrm>
        </p:grpSpPr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1AE40FE5-EE8D-EA8F-F876-0B7403B34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298"/>
              <a:ext cx="528" cy="19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42">
              <a:extLst>
                <a:ext uri="{FF2B5EF4-FFF2-40B4-BE49-F238E27FC236}">
                  <a16:creationId xmlns:a16="http://schemas.microsoft.com/office/drawing/2014/main" id="{07D0CE42-087C-48B1-A081-F2E1F452AD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634"/>
              <a:ext cx="528" cy="19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3">
              <a:extLst>
                <a:ext uri="{FF2B5EF4-FFF2-40B4-BE49-F238E27FC236}">
                  <a16:creationId xmlns:a16="http://schemas.microsoft.com/office/drawing/2014/main" id="{651A3110-9CEF-3AD9-96E9-6274A1F6DC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458"/>
              <a:ext cx="528" cy="8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44">
              <a:extLst>
                <a:ext uri="{FF2B5EF4-FFF2-40B4-BE49-F238E27FC236}">
                  <a16:creationId xmlns:a16="http://schemas.microsoft.com/office/drawing/2014/main" id="{0AE3504D-676F-D5D5-1FF8-274E0957B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586"/>
              <a:ext cx="528" cy="6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" name="Group 61">
            <a:extLst>
              <a:ext uri="{FF2B5EF4-FFF2-40B4-BE49-F238E27FC236}">
                <a16:creationId xmlns:a16="http://schemas.microsoft.com/office/drawing/2014/main" id="{9593FE47-C939-828B-1570-BBD382395293}"/>
              </a:ext>
            </a:extLst>
          </p:cNvPr>
          <p:cNvGrpSpPr>
            <a:grpSpLocks/>
          </p:cNvGrpSpPr>
          <p:nvPr/>
        </p:nvGrpSpPr>
        <p:grpSpPr bwMode="auto">
          <a:xfrm>
            <a:off x="175342" y="539657"/>
            <a:ext cx="8575675" cy="2628900"/>
            <a:chOff x="166" y="408"/>
            <a:chExt cx="5402" cy="1656"/>
          </a:xfrm>
        </p:grpSpPr>
        <p:grpSp>
          <p:nvGrpSpPr>
            <p:cNvPr id="36" name="Group 76">
              <a:extLst>
                <a:ext uri="{FF2B5EF4-FFF2-40B4-BE49-F238E27FC236}">
                  <a16:creationId xmlns:a16="http://schemas.microsoft.com/office/drawing/2014/main" id="{8B6620D6-69E7-2FC5-4668-46DB262111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432"/>
              <a:ext cx="5376" cy="1632"/>
              <a:chOff x="192" y="2330"/>
              <a:chExt cx="5376" cy="1632"/>
            </a:xfrm>
          </p:grpSpPr>
          <p:sp>
            <p:nvSpPr>
              <p:cNvPr id="39" name="Rectangle 3">
                <a:extLst>
                  <a:ext uri="{FF2B5EF4-FFF2-40B4-BE49-F238E27FC236}">
                    <a16:creationId xmlns:a16="http://schemas.microsoft.com/office/drawing/2014/main" id="{95D659D1-071E-B16B-BF3B-BABBAEA1B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2330"/>
                <a:ext cx="5376" cy="1584"/>
              </a:xfrm>
              <a:prstGeom prst="rect">
                <a:avLst/>
              </a:prstGeom>
              <a:solidFill>
                <a:srgbClr val="606A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40" name="Oval 4">
                <a:extLst>
                  <a:ext uri="{FF2B5EF4-FFF2-40B4-BE49-F238E27FC236}">
                    <a16:creationId xmlns:a16="http://schemas.microsoft.com/office/drawing/2014/main" id="{3E8BDC49-CB4F-AAEA-A8CF-12547A9D4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050"/>
                <a:ext cx="912" cy="91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anose="020B0300000000000000" pitchFamily="34" charset="-128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</p:grpSp>
        <p:sp>
          <p:nvSpPr>
            <p:cNvPr id="37" name="Rectangle 8">
              <a:extLst>
                <a:ext uri="{FF2B5EF4-FFF2-40B4-BE49-F238E27FC236}">
                  <a16:creationId xmlns:a16="http://schemas.microsoft.com/office/drawing/2014/main" id="{5DBB87B9-7F5B-F0DF-9294-4E8E49833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1" y="712"/>
              <a:ext cx="803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>
                  <a:solidFill>
                    <a:schemeClr val="bg1"/>
                  </a:solidFill>
                </a:rPr>
                <a:t>Integrating</a:t>
              </a:r>
            </a:p>
            <a:p>
              <a:pPr algn="ctr" eaLnBrk="1" hangingPunct="1"/>
              <a:r>
                <a:rPr lang="en-US" altLang="en-US" sz="1800" dirty="0">
                  <a:solidFill>
                    <a:schemeClr val="bg1"/>
                  </a:solidFill>
                </a:rPr>
                <a:t>sphere</a:t>
              </a:r>
            </a:p>
          </p:txBody>
        </p:sp>
        <p:sp>
          <p:nvSpPr>
            <p:cNvPr id="38" name="Rectangle 60">
              <a:extLst>
                <a:ext uri="{FF2B5EF4-FFF2-40B4-BE49-F238E27FC236}">
                  <a16:creationId xmlns:a16="http://schemas.microsoft.com/office/drawing/2014/main" id="{4FCC3B49-27E2-8CF0-EE4F-05877C7F1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" y="408"/>
              <a:ext cx="16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chemeClr val="bg1"/>
                  </a:solidFill>
                </a:rPr>
                <a:t>Balloon Payload</a:t>
              </a:r>
              <a:endParaRPr lang="en-US" altLang="en-US" sz="1800"/>
            </a:p>
          </p:txBody>
        </p:sp>
      </p:grpSp>
      <p:grpSp>
        <p:nvGrpSpPr>
          <p:cNvPr id="41" name="Group 62">
            <a:extLst>
              <a:ext uri="{FF2B5EF4-FFF2-40B4-BE49-F238E27FC236}">
                <a16:creationId xmlns:a16="http://schemas.microsoft.com/office/drawing/2014/main" id="{0F30E387-C325-904D-DA54-4DCDF99F996D}"/>
              </a:ext>
            </a:extLst>
          </p:cNvPr>
          <p:cNvGrpSpPr>
            <a:grpSpLocks/>
          </p:cNvGrpSpPr>
          <p:nvPr/>
        </p:nvGrpSpPr>
        <p:grpSpPr bwMode="auto">
          <a:xfrm>
            <a:off x="1054817" y="1381032"/>
            <a:ext cx="1997075" cy="1636713"/>
            <a:chOff x="710" y="912"/>
            <a:chExt cx="1258" cy="1031"/>
          </a:xfrm>
        </p:grpSpPr>
        <p:sp>
          <p:nvSpPr>
            <p:cNvPr id="42" name="Rectangle 32">
              <a:extLst>
                <a:ext uri="{FF2B5EF4-FFF2-40B4-BE49-F238E27FC236}">
                  <a16:creationId xmlns:a16="http://schemas.microsoft.com/office/drawing/2014/main" id="{885782A3-3D83-BED5-63C6-2465E62AB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382"/>
              <a:ext cx="1152" cy="180"/>
            </a:xfrm>
            <a:prstGeom prst="rect">
              <a:avLst/>
            </a:prstGeom>
            <a:solidFill>
              <a:srgbClr val="41AB4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76D9725A-6B4B-0B35-A51A-A41E32418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62"/>
              <a:ext cx="1152" cy="180"/>
            </a:xfrm>
            <a:prstGeom prst="rect">
              <a:avLst/>
            </a:prstGeom>
            <a:solidFill>
              <a:srgbClr val="E300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4" name="Rectangle 34">
              <a:extLst>
                <a:ext uri="{FF2B5EF4-FFF2-40B4-BE49-F238E27FC236}">
                  <a16:creationId xmlns:a16="http://schemas.microsoft.com/office/drawing/2014/main" id="{2EBFB5DF-63BE-3BDE-FB55-AF0EB55CD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742"/>
              <a:ext cx="1152" cy="180"/>
            </a:xfrm>
            <a:prstGeom prst="rect">
              <a:avLst/>
            </a:prstGeom>
            <a:solidFill>
              <a:srgbClr val="5C282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5" name="Rectangle 35">
              <a:extLst>
                <a:ext uri="{FF2B5EF4-FFF2-40B4-BE49-F238E27FC236}">
                  <a16:creationId xmlns:a16="http://schemas.microsoft.com/office/drawing/2014/main" id="{FF55BA28-8071-2D4B-5F5D-ED10B38A7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202"/>
              <a:ext cx="1152" cy="180"/>
            </a:xfrm>
            <a:prstGeom prst="rect">
              <a:avLst/>
            </a:prstGeom>
            <a:solidFill>
              <a:srgbClr val="0F009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6" name="Rectangle 6">
              <a:extLst>
                <a:ext uri="{FF2B5EF4-FFF2-40B4-BE49-F238E27FC236}">
                  <a16:creationId xmlns:a16="http://schemas.microsoft.com/office/drawing/2014/main" id="{16DDAAB3-A699-96FD-1D34-9AE387A45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194"/>
              <a:ext cx="59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defTabSz="914400" eaLnBrk="1" hangingPunct="1">
                <a:lnSpc>
                  <a:spcPct val="90000"/>
                </a:lnSpc>
              </a:pPr>
              <a:r>
                <a:rPr lang="en-US" altLang="en-US" sz="1800" dirty="0">
                  <a:solidFill>
                    <a:srgbClr val="FFFFFF"/>
                  </a:solidFill>
                </a:rPr>
                <a:t>440 nm</a:t>
              </a: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38">
              <a:extLst>
                <a:ext uri="{FF2B5EF4-FFF2-40B4-BE49-F238E27FC236}">
                  <a16:creationId xmlns:a16="http://schemas.microsoft.com/office/drawing/2014/main" id="{E596563A-5258-4860-A788-6482CD738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368"/>
              <a:ext cx="59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</a:pPr>
              <a:r>
                <a:rPr lang="en-US" altLang="en-US" sz="1800">
                  <a:solidFill>
                    <a:srgbClr val="FFFFFF"/>
                  </a:solidFill>
                </a:rPr>
                <a:t>532 nm</a:t>
              </a:r>
            </a:p>
          </p:txBody>
        </p:sp>
        <p:sp>
          <p:nvSpPr>
            <p:cNvPr id="48" name="Rectangle 39">
              <a:extLst>
                <a:ext uri="{FF2B5EF4-FFF2-40B4-BE49-F238E27FC236}">
                  <a16:creationId xmlns:a16="http://schemas.microsoft.com/office/drawing/2014/main" id="{30E90392-902F-047B-E3B5-647B16D38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1552"/>
              <a:ext cx="60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</a:pPr>
              <a:r>
                <a:rPr lang="en-US" altLang="en-US" sz="1800" dirty="0">
                  <a:solidFill>
                    <a:srgbClr val="FFFFFF"/>
                  </a:solidFill>
                </a:rPr>
                <a:t>658 nm</a:t>
              </a:r>
            </a:p>
          </p:txBody>
        </p:sp>
        <p:sp>
          <p:nvSpPr>
            <p:cNvPr id="49" name="Rectangle 40">
              <a:extLst>
                <a:ext uri="{FF2B5EF4-FFF2-40B4-BE49-F238E27FC236}">
                  <a16:creationId xmlns:a16="http://schemas.microsoft.com/office/drawing/2014/main" id="{7933FA0B-7C57-9BD3-5027-74EB1F954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" y="1728"/>
              <a:ext cx="60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</a:pPr>
              <a:r>
                <a:rPr lang="en-US" altLang="en-US" sz="1800" dirty="0">
                  <a:solidFill>
                    <a:srgbClr val="FFFFFF"/>
                  </a:solidFill>
                </a:rPr>
                <a:t>830 nm</a:t>
              </a:r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4B1AD1CB-A9E2-227F-16B7-5A1DF248F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" y="912"/>
              <a:ext cx="1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defTabSz="914400" eaLnBrk="1" hangingPunct="1"/>
              <a:r>
                <a:rPr lang="en-US" altLang="en-US" sz="1800">
                  <a:solidFill>
                    <a:srgbClr val="FFFFFF"/>
                  </a:solidFill>
                </a:rPr>
                <a:t>   100 mW lasers</a:t>
              </a:r>
            </a:p>
          </p:txBody>
        </p:sp>
      </p:grpSp>
      <p:grpSp>
        <p:nvGrpSpPr>
          <p:cNvPr id="51" name="Group 63">
            <a:extLst>
              <a:ext uri="{FF2B5EF4-FFF2-40B4-BE49-F238E27FC236}">
                <a16:creationId xmlns:a16="http://schemas.microsoft.com/office/drawing/2014/main" id="{305AD39E-C959-74AB-4FF0-2A05C4D16EC7}"/>
              </a:ext>
            </a:extLst>
          </p:cNvPr>
          <p:cNvGrpSpPr>
            <a:grpSpLocks/>
          </p:cNvGrpSpPr>
          <p:nvPr/>
        </p:nvGrpSpPr>
        <p:grpSpPr bwMode="auto">
          <a:xfrm>
            <a:off x="3036017" y="2025557"/>
            <a:ext cx="838200" cy="838200"/>
            <a:chOff x="1968" y="1298"/>
            <a:chExt cx="528" cy="528"/>
          </a:xfrm>
        </p:grpSpPr>
        <p:sp>
          <p:nvSpPr>
            <p:cNvPr id="52" name="Line 41">
              <a:extLst>
                <a:ext uri="{FF2B5EF4-FFF2-40B4-BE49-F238E27FC236}">
                  <a16:creationId xmlns:a16="http://schemas.microsoft.com/office/drawing/2014/main" id="{C871FE93-8022-1E18-7C85-ADCF26224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298"/>
              <a:ext cx="528" cy="19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53" name="Line 42">
              <a:extLst>
                <a:ext uri="{FF2B5EF4-FFF2-40B4-BE49-F238E27FC236}">
                  <a16:creationId xmlns:a16="http://schemas.microsoft.com/office/drawing/2014/main" id="{DFA5840B-6DD5-AF24-D254-D1CA00BC02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634"/>
              <a:ext cx="528" cy="192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54" name="Line 43">
              <a:extLst>
                <a:ext uri="{FF2B5EF4-FFF2-40B4-BE49-F238E27FC236}">
                  <a16:creationId xmlns:a16="http://schemas.microsoft.com/office/drawing/2014/main" id="{97F30C68-FFD0-1434-FD48-095FCA08C5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458"/>
              <a:ext cx="528" cy="8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55" name="Line 44">
              <a:extLst>
                <a:ext uri="{FF2B5EF4-FFF2-40B4-BE49-F238E27FC236}">
                  <a16:creationId xmlns:a16="http://schemas.microsoft.com/office/drawing/2014/main" id="{93E09F5C-BFFB-BC2E-78F2-AF200E455B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586"/>
              <a:ext cx="528" cy="6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grpSp>
        <p:nvGrpSpPr>
          <p:cNvPr id="60" name="Group 64">
            <a:extLst>
              <a:ext uri="{FF2B5EF4-FFF2-40B4-BE49-F238E27FC236}">
                <a16:creationId xmlns:a16="http://schemas.microsoft.com/office/drawing/2014/main" id="{74AE238C-0153-B863-21C4-F5CB00ED2DC1}"/>
              </a:ext>
            </a:extLst>
          </p:cNvPr>
          <p:cNvGrpSpPr>
            <a:grpSpLocks/>
          </p:cNvGrpSpPr>
          <p:nvPr/>
        </p:nvGrpSpPr>
        <p:grpSpPr bwMode="auto">
          <a:xfrm>
            <a:off x="4604467" y="3189194"/>
            <a:ext cx="3540124" cy="931863"/>
            <a:chOff x="2919" y="2079"/>
            <a:chExt cx="2230" cy="587"/>
          </a:xfrm>
        </p:grpSpPr>
        <p:cxnSp>
          <p:nvCxnSpPr>
            <p:cNvPr id="61" name="AutoShape 20">
              <a:extLst>
                <a:ext uri="{FF2B5EF4-FFF2-40B4-BE49-F238E27FC236}">
                  <a16:creationId xmlns:a16="http://schemas.microsoft.com/office/drawing/2014/main" id="{417E90FA-E3C7-42C0-8DF0-B1530AD013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19" y="2079"/>
              <a:ext cx="7" cy="587"/>
            </a:xfrm>
            <a:prstGeom prst="straightConnector1">
              <a:avLst/>
            </a:prstGeom>
            <a:noFill/>
            <a:ln w="41275" cap="flat">
              <a:gradFill flip="none" rotWithShape="1">
                <a:gsLst>
                  <a:gs pos="20000">
                    <a:srgbClr val="FF0000"/>
                  </a:gs>
                  <a:gs pos="89000">
                    <a:srgbClr val="0000FF"/>
                  </a:gs>
                  <a:gs pos="40000">
                    <a:srgbClr val="FFFF00"/>
                  </a:gs>
                  <a:gs pos="58000">
                    <a:srgbClr val="00BC00"/>
                  </a:gs>
                </a:gsLst>
                <a:lin ang="5400000" scaled="0"/>
                <a:tileRect/>
              </a:gradFill>
              <a:round/>
              <a:headEnd/>
              <a:tailEnd type="arrow" w="lg" len="lg"/>
            </a:ln>
          </p:spPr>
        </p:cxnSp>
        <p:sp>
          <p:nvSpPr>
            <p:cNvPr id="62" name="Rectangle 37">
              <a:extLst>
                <a:ext uri="{FF2B5EF4-FFF2-40B4-BE49-F238E27FC236}">
                  <a16:creationId xmlns:a16="http://schemas.microsoft.com/office/drawing/2014/main" id="{A164344D-954A-4DF8-486E-F51F728A0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112"/>
              <a:ext cx="174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Well-characterized</a:t>
              </a:r>
            </a:p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Lambertian spatial profile</a:t>
              </a:r>
            </a:p>
          </p:txBody>
        </p:sp>
      </p:grpSp>
      <p:cxnSp>
        <p:nvCxnSpPr>
          <p:cNvPr id="63" name="AutoShape 20">
            <a:extLst>
              <a:ext uri="{FF2B5EF4-FFF2-40B4-BE49-F238E27FC236}">
                <a16:creationId xmlns:a16="http://schemas.microsoft.com/office/drawing/2014/main" id="{C35F8650-B933-06BE-C20A-07AD5E7293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79017" y="3141133"/>
            <a:ext cx="257516" cy="764024"/>
          </a:xfrm>
          <a:prstGeom prst="straightConnector1">
            <a:avLst/>
          </a:prstGeom>
          <a:noFill/>
          <a:ln w="41275" cap="flat">
            <a:gradFill flip="none" rotWithShape="1">
              <a:gsLst>
                <a:gs pos="20000">
                  <a:srgbClr val="FF0000"/>
                </a:gs>
                <a:gs pos="71000">
                  <a:srgbClr val="0000FF"/>
                </a:gs>
                <a:gs pos="30000">
                  <a:srgbClr val="FFFF00"/>
                </a:gs>
                <a:gs pos="46000">
                  <a:srgbClr val="00BC00"/>
                </a:gs>
              </a:gsLst>
              <a:lin ang="5400000" scaled="0"/>
              <a:tileRect/>
            </a:gradFill>
            <a:round/>
            <a:headEnd/>
            <a:tailEnd type="arrow" w="lg" len="lg"/>
          </a:ln>
        </p:spPr>
      </p:cxnSp>
      <p:cxnSp>
        <p:nvCxnSpPr>
          <p:cNvPr id="64" name="AutoShape 20">
            <a:extLst>
              <a:ext uri="{FF2B5EF4-FFF2-40B4-BE49-F238E27FC236}">
                <a16:creationId xmlns:a16="http://schemas.microsoft.com/office/drawing/2014/main" id="{A01D800F-0D28-8484-CC6F-1D301E1BB4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0600" y="3141133"/>
            <a:ext cx="239994" cy="767993"/>
          </a:xfrm>
          <a:prstGeom prst="straightConnector1">
            <a:avLst/>
          </a:prstGeom>
          <a:noFill/>
          <a:ln w="41275" cap="flat">
            <a:gradFill flip="none" rotWithShape="1">
              <a:gsLst>
                <a:gs pos="20000">
                  <a:srgbClr val="FF0000"/>
                </a:gs>
                <a:gs pos="71000">
                  <a:srgbClr val="0000FF"/>
                </a:gs>
                <a:gs pos="30000">
                  <a:srgbClr val="FFFF00"/>
                </a:gs>
                <a:gs pos="46000">
                  <a:srgbClr val="00BC00"/>
                </a:gs>
              </a:gsLst>
              <a:lin ang="5400000" scaled="0"/>
              <a:tileRect/>
            </a:gradFill>
            <a:round/>
            <a:headEnd/>
            <a:tailEnd type="arrow" w="lg" len="lg"/>
          </a:ln>
        </p:spPr>
      </p:cxnSp>
      <p:cxnSp>
        <p:nvCxnSpPr>
          <p:cNvPr id="66" name="AutoShape 20">
            <a:extLst>
              <a:ext uri="{FF2B5EF4-FFF2-40B4-BE49-F238E27FC236}">
                <a16:creationId xmlns:a16="http://schemas.microsoft.com/office/drawing/2014/main" id="{BD3E2735-78E6-2BD2-E5EE-BA3424B6B6D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 flipV="1">
            <a:off x="4927976" y="3092356"/>
            <a:ext cx="427908" cy="419101"/>
          </a:xfrm>
          <a:prstGeom prst="straightConnector1">
            <a:avLst/>
          </a:prstGeom>
          <a:noFill/>
          <a:ln w="41275" cap="flat">
            <a:gradFill flip="none" rotWithShape="1">
              <a:gsLst>
                <a:gs pos="20000">
                  <a:srgbClr val="FF0000"/>
                </a:gs>
                <a:gs pos="71000">
                  <a:srgbClr val="0000FF"/>
                </a:gs>
                <a:gs pos="30000">
                  <a:srgbClr val="FFFF00"/>
                </a:gs>
                <a:gs pos="46000">
                  <a:srgbClr val="00BC00"/>
                </a:gs>
              </a:gsLst>
              <a:lin ang="5400000" scaled="0"/>
              <a:tileRect/>
            </a:gradFill>
            <a:round/>
            <a:headEnd/>
            <a:tailEnd type="arrow" w="lg" len="lg"/>
          </a:ln>
        </p:spPr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0C98976-7340-DE59-1592-F63AFF4974CA}"/>
              </a:ext>
            </a:extLst>
          </p:cNvPr>
          <p:cNvGrpSpPr>
            <a:grpSpLocks/>
          </p:cNvGrpSpPr>
          <p:nvPr/>
        </p:nvGrpSpPr>
        <p:grpSpPr bwMode="auto">
          <a:xfrm>
            <a:off x="3841471" y="3092161"/>
            <a:ext cx="1872659" cy="2042213"/>
            <a:chOff x="2352" y="2325"/>
            <a:chExt cx="1488" cy="1803"/>
          </a:xfrm>
        </p:grpSpPr>
        <p:sp>
          <p:nvSpPr>
            <p:cNvPr id="68" name="Line 48">
              <a:extLst>
                <a:ext uri="{FF2B5EF4-FFF2-40B4-BE49-F238E27FC236}">
                  <a16:creationId xmlns:a16="http://schemas.microsoft.com/office/drawing/2014/main" id="{9B3BFDD1-B40B-6479-0E79-918F7654CD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0" y="2325"/>
              <a:ext cx="489" cy="1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09A52B98-DB37-F2D5-FA99-019EF0F1B4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24767">
              <a:off x="3408" y="3264"/>
              <a:ext cx="432" cy="67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70" name="Rectangle 54">
              <a:extLst>
                <a:ext uri="{FF2B5EF4-FFF2-40B4-BE49-F238E27FC236}">
                  <a16:creationId xmlns:a16="http://schemas.microsoft.com/office/drawing/2014/main" id="{0632582C-4A77-3A1C-76EB-A12071B75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552"/>
              <a:ext cx="144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71" name="Rectangle 55">
              <a:extLst>
                <a:ext uri="{FF2B5EF4-FFF2-40B4-BE49-F238E27FC236}">
                  <a16:creationId xmlns:a16="http://schemas.microsoft.com/office/drawing/2014/main" id="{83D15C38-129B-3268-EFE0-2D8AB419C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504"/>
              <a:ext cx="10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r>
                <a:rPr lang="en-US" altLang="en-US" sz="1800" dirty="0">
                  <a:solidFill>
                    <a:schemeClr val="bg1"/>
                  </a:solidFill>
                </a:rPr>
                <a:t>Telescope</a:t>
              </a:r>
            </a:p>
          </p:txBody>
        </p:sp>
      </p:grpSp>
      <p:grpSp>
        <p:nvGrpSpPr>
          <p:cNvPr id="72" name="Group 68">
            <a:extLst>
              <a:ext uri="{FF2B5EF4-FFF2-40B4-BE49-F238E27FC236}">
                <a16:creationId xmlns:a16="http://schemas.microsoft.com/office/drawing/2014/main" id="{32AE5528-5B61-CF75-002D-9C4451BA83A7}"/>
              </a:ext>
            </a:extLst>
          </p:cNvPr>
          <p:cNvGrpSpPr>
            <a:grpSpLocks/>
          </p:cNvGrpSpPr>
          <p:nvPr/>
        </p:nvGrpSpPr>
        <p:grpSpPr bwMode="auto">
          <a:xfrm>
            <a:off x="828759" y="3167913"/>
            <a:ext cx="3759708" cy="2017189"/>
            <a:chOff x="-118" y="2227"/>
            <a:chExt cx="3065" cy="1963"/>
          </a:xfrm>
        </p:grpSpPr>
        <p:pic>
          <p:nvPicPr>
            <p:cNvPr id="73" name="Picture 58" descr="NIST Response Curve">
              <a:extLst>
                <a:ext uri="{FF2B5EF4-FFF2-40B4-BE49-F238E27FC236}">
                  <a16:creationId xmlns:a16="http://schemas.microsoft.com/office/drawing/2014/main" id="{4456CB94-D811-ADEB-1A25-69399EDD5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2227"/>
              <a:ext cx="1696" cy="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ctangle 59">
              <a:extLst>
                <a:ext uri="{FF2B5EF4-FFF2-40B4-BE49-F238E27FC236}">
                  <a16:creationId xmlns:a16="http://schemas.microsoft.com/office/drawing/2014/main" id="{AAC3559B-5E17-0C3E-3DEB-D879B7C92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8" y="3701"/>
              <a:ext cx="3065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eaLnBrk="1" hangingPunct="1">
                <a:lnSpc>
                  <a:spcPts val="1563"/>
                </a:lnSpc>
              </a:pPr>
              <a:r>
                <a:rPr lang="en-US" altLang="en-US" sz="1400" dirty="0">
                  <a:solidFill>
                    <a:srgbClr val="000000"/>
                  </a:solidFill>
                </a:rPr>
                <a:t>NIST- &amp; NRC-calibrated (~ 0.1% absolute)  </a:t>
              </a:r>
            </a:p>
            <a:p>
              <a:pPr algn="ctr" eaLnBrk="1" hangingPunct="1">
                <a:lnSpc>
                  <a:spcPts val="1563"/>
                </a:lnSpc>
              </a:pPr>
              <a:r>
                <a:rPr lang="en-US" altLang="en-US" sz="1400" dirty="0">
                  <a:solidFill>
                    <a:srgbClr val="000000"/>
                  </a:solidFill>
                </a:rPr>
                <a:t>photodiode spectral response</a:t>
              </a:r>
            </a:p>
          </p:txBody>
        </p:sp>
      </p:grpSp>
      <p:cxnSp>
        <p:nvCxnSpPr>
          <p:cNvPr id="79" name="AutoShape 20">
            <a:extLst>
              <a:ext uri="{FF2B5EF4-FFF2-40B4-BE49-F238E27FC236}">
                <a16:creationId xmlns:a16="http://schemas.microsoft.com/office/drawing/2014/main" id="{09A3697E-DB3E-7381-6344-8077BE890D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22017" y="2503394"/>
            <a:ext cx="587716" cy="2739"/>
          </a:xfrm>
          <a:prstGeom prst="straightConnector1">
            <a:avLst/>
          </a:prstGeom>
          <a:noFill/>
          <a:ln w="41275" cap="flat">
            <a:gradFill flip="none" rotWithShape="1">
              <a:gsLst>
                <a:gs pos="20000">
                  <a:srgbClr val="FF0000"/>
                </a:gs>
                <a:gs pos="71000">
                  <a:srgbClr val="0000FF"/>
                </a:gs>
                <a:gs pos="30000">
                  <a:srgbClr val="FFFF00"/>
                </a:gs>
                <a:gs pos="46000">
                  <a:srgbClr val="00BC00"/>
                </a:gs>
              </a:gsLst>
              <a:lin ang="0" scaled="0"/>
              <a:tileRect/>
            </a:gradFill>
            <a:round/>
            <a:headEnd/>
            <a:tailEnd type="arrow" w="lg" len="lg"/>
          </a:ln>
        </p:spPr>
      </p:cxn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3CDC097A-AD36-468A-55EC-62DF7862C8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1FFE5BE7-7CA7-5079-0D98-D46D452E4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2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56" name="Group 65">
            <a:extLst>
              <a:ext uri="{FF2B5EF4-FFF2-40B4-BE49-F238E27FC236}">
                <a16:creationId xmlns:a16="http://schemas.microsoft.com/office/drawing/2014/main" id="{E220F5C7-DC9E-CBF1-D9D9-83A46860984C}"/>
              </a:ext>
            </a:extLst>
          </p:cNvPr>
          <p:cNvGrpSpPr>
            <a:grpSpLocks/>
          </p:cNvGrpSpPr>
          <p:nvPr/>
        </p:nvGrpSpPr>
        <p:grpSpPr bwMode="auto">
          <a:xfrm>
            <a:off x="5668096" y="1517557"/>
            <a:ext cx="1774826" cy="1273175"/>
            <a:chOff x="3595" y="974"/>
            <a:chExt cx="1118" cy="802"/>
          </a:xfrm>
        </p:grpSpPr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6576FE98-BBC1-BE05-2474-71BD5673C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" y="974"/>
              <a:ext cx="111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>
                  <a:solidFill>
                    <a:schemeClr val="bg1"/>
                  </a:solidFill>
                </a:rPr>
                <a:t>NIST-calibrated</a:t>
              </a:r>
            </a:p>
            <a:p>
              <a:pPr algn="ctr" eaLnBrk="1" hangingPunct="1"/>
              <a:r>
                <a:rPr lang="en-US" altLang="en-US" sz="1800" dirty="0">
                  <a:solidFill>
                    <a:schemeClr val="bg1"/>
                  </a:solidFill>
                </a:rPr>
                <a:t>photodiodes</a:t>
              </a:r>
            </a:p>
          </p:txBody>
        </p:sp>
        <p:sp>
          <p:nvSpPr>
            <p:cNvPr id="58" name="Rectangle 31">
              <a:extLst>
                <a:ext uri="{FF2B5EF4-FFF2-40B4-BE49-F238E27FC236}">
                  <a16:creationId xmlns:a16="http://schemas.microsoft.com/office/drawing/2014/main" id="{8D096DDE-EA3C-ABD8-4432-7597DA253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" y="1390"/>
              <a:ext cx="480" cy="386"/>
            </a:xfrm>
            <a:prstGeom prst="rect">
              <a:avLst/>
            </a:prstGeom>
            <a:solidFill>
              <a:srgbClr val="FFBD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59" name="AutoShape 50">
              <a:extLst>
                <a:ext uri="{FF2B5EF4-FFF2-40B4-BE49-F238E27FC236}">
                  <a16:creationId xmlns:a16="http://schemas.microsoft.com/office/drawing/2014/main" id="{3D767D58-0E4F-8B61-0A60-3055409F4F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686" y="1436"/>
              <a:ext cx="384" cy="2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12 h 21600"/>
                <a:gd name="T14" fmla="*/ 17100 w 21600"/>
                <a:gd name="T15" fmla="*/ 1708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D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69734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4F0D78-C825-FCB0-CE45-1471D69AB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0" descr="Screen Shot 2014-06-04 at 6.28.47 PM.png">
            <a:extLst>
              <a:ext uri="{FF2B5EF4-FFF2-40B4-BE49-F238E27FC236}">
                <a16:creationId xmlns:a16="http://schemas.microsoft.com/office/drawing/2014/main" id="{CF0AF0EB-2F6E-74DD-1855-7BFE16935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"/>
          <a:stretch>
            <a:fillRect/>
          </a:stretch>
        </p:blipFill>
        <p:spPr bwMode="auto">
          <a:xfrm>
            <a:off x="134479" y="609600"/>
            <a:ext cx="6371365" cy="453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FE2B2EE7-0508-032A-282D-D9223B427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2646" y="1816670"/>
            <a:ext cx="9144001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8" tIns="47414" rIns="94828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89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                   </a:t>
            </a:r>
            <a:endParaRPr lang="en-US" altLang="en-US" sz="30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41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18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F36DA896-6DC6-9B1D-256B-F44D0508A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387395D1-FE79-EEE6-5976-2C1A87397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Basic Payload Design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A0CB88F1-B217-B1C0-830D-181A1653D1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60165514-A29A-B6C5-92A5-E3936081D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CD24FC01-B393-15E4-973B-8B3CD0D37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3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FA983-E394-25BA-54FE-C7DACA4912EE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 descr="A black and white table with many objects on it&#10;&#10;Description automatically generated">
            <a:extLst>
              <a:ext uri="{FF2B5EF4-FFF2-40B4-BE49-F238E27FC236}">
                <a16:creationId xmlns:a16="http://schemas.microsoft.com/office/drawing/2014/main" id="{38607584-357F-B4A0-AA8D-C32654F3AA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194" r="27778"/>
          <a:stretch/>
        </p:blipFill>
        <p:spPr>
          <a:xfrm>
            <a:off x="6511211" y="499475"/>
            <a:ext cx="2479860" cy="2034377"/>
          </a:xfrm>
          <a:prstGeom prst="rect">
            <a:avLst/>
          </a:prstGeom>
        </p:spPr>
      </p:pic>
      <p:pic>
        <p:nvPicPr>
          <p:cNvPr id="9" name="Picture 8" descr="A computer generated image of a table&#10;&#10;Description automatically generated">
            <a:extLst>
              <a:ext uri="{FF2B5EF4-FFF2-40B4-BE49-F238E27FC236}">
                <a16:creationId xmlns:a16="http://schemas.microsoft.com/office/drawing/2014/main" id="{5F78485A-CFC0-03A4-F0B7-B7083A792B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345" r="36710" b="12708"/>
          <a:stretch/>
        </p:blipFill>
        <p:spPr>
          <a:xfrm>
            <a:off x="6508030" y="2563284"/>
            <a:ext cx="1938866" cy="23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87671-FC4F-611A-1A55-2AEA282F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>
            <a:extLst>
              <a:ext uri="{FF2B5EF4-FFF2-40B4-BE49-F238E27FC236}">
                <a16:creationId xmlns:a16="http://schemas.microsoft.com/office/drawing/2014/main" id="{525311D2-E7D8-2238-5CD1-5B9D60C92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F22A1635-DFE5-F2CA-F939-1F7197001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4E178591-470C-14F3-6121-CF2757CE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4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E45A2-4C5A-E4C4-DAE7-6505E642B514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 descr="A close-up of a laser&#10;&#10;Description automatically generated with medium confidence">
            <a:extLst>
              <a:ext uri="{FF2B5EF4-FFF2-40B4-BE49-F238E27FC236}">
                <a16:creationId xmlns:a16="http://schemas.microsoft.com/office/drawing/2014/main" id="{8D252ED1-5BE2-D4F3-D015-1DEEED0C91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6" t="3149" r="5577" b="7219"/>
          <a:stretch/>
        </p:blipFill>
        <p:spPr>
          <a:xfrm>
            <a:off x="1790924" y="503321"/>
            <a:ext cx="6675093" cy="4413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9DD83-15E8-5F71-94A0-2723D190C2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762" r="6666"/>
          <a:stretch/>
        </p:blipFill>
        <p:spPr>
          <a:xfrm rot="5400000">
            <a:off x="281195" y="3334847"/>
            <a:ext cx="1390371" cy="1520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0FEBD-0AA9-028F-2771-0C0C75FF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057" r="24971"/>
          <a:stretch/>
        </p:blipFill>
        <p:spPr>
          <a:xfrm>
            <a:off x="2587477" y="541629"/>
            <a:ext cx="1194771" cy="128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3A3058-4C6E-BF93-20BD-B0A2618BFDBE}"/>
              </a:ext>
            </a:extLst>
          </p:cNvPr>
          <p:cNvSpPr txBox="1"/>
          <p:nvPr/>
        </p:nvSpPr>
        <p:spPr>
          <a:xfrm>
            <a:off x="3916233" y="474895"/>
            <a:ext cx="14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Can be     swapped out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b="1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635</a:t>
            </a:r>
            <a:r>
              <a:rPr lang="en-US" sz="600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200" b="1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</a:t>
            </a:r>
            <a:r>
              <a:rPr lang="en-US" sz="600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C689FB-2440-25C1-062E-59C957AC3F4B}"/>
              </a:ext>
            </a:extLst>
          </p:cNvPr>
          <p:cNvSpPr txBox="1"/>
          <p:nvPr/>
        </p:nvSpPr>
        <p:spPr>
          <a:xfrm>
            <a:off x="5388166" y="496437"/>
            <a:ext cx="14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Can be     swapped out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</a:t>
            </a:r>
            <a:r>
              <a:rPr lang="en-US" sz="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</a:t>
            </a:r>
            <a:r>
              <a:rPr lang="en-US" sz="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10AABA2-7950-0885-8DAB-BB7D8B7BF334}"/>
              </a:ext>
            </a:extLst>
          </p:cNvPr>
          <p:cNvSpPr/>
          <p:nvPr/>
        </p:nvSpPr>
        <p:spPr>
          <a:xfrm>
            <a:off x="1665515" y="383410"/>
            <a:ext cx="2286000" cy="552761"/>
          </a:xfrm>
          <a:custGeom>
            <a:avLst/>
            <a:gdLst>
              <a:gd name="connsiteX0" fmla="*/ 2220685 w 2220685"/>
              <a:gd name="connsiteY0" fmla="*/ 258847 h 563647"/>
              <a:gd name="connsiteX1" fmla="*/ 1926771 w 2220685"/>
              <a:gd name="connsiteY1" fmla="*/ 41133 h 563647"/>
              <a:gd name="connsiteX2" fmla="*/ 816428 w 2220685"/>
              <a:gd name="connsiteY2" fmla="*/ 41133 h 563647"/>
              <a:gd name="connsiteX3" fmla="*/ 413657 w 2220685"/>
              <a:gd name="connsiteY3" fmla="*/ 465676 h 563647"/>
              <a:gd name="connsiteX4" fmla="*/ 0 w 2220685"/>
              <a:gd name="connsiteY4" fmla="*/ 563647 h 56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685" h="563647">
                <a:moveTo>
                  <a:pt x="2220685" y="258847"/>
                </a:moveTo>
                <a:cubicBezTo>
                  <a:pt x="2190749" y="168133"/>
                  <a:pt x="2160814" y="77419"/>
                  <a:pt x="1926771" y="41133"/>
                </a:cubicBezTo>
                <a:cubicBezTo>
                  <a:pt x="1692728" y="4847"/>
                  <a:pt x="1068614" y="-29624"/>
                  <a:pt x="816428" y="41133"/>
                </a:cubicBezTo>
                <a:cubicBezTo>
                  <a:pt x="564242" y="111890"/>
                  <a:pt x="549728" y="378590"/>
                  <a:pt x="413657" y="465676"/>
                </a:cubicBezTo>
                <a:cubicBezTo>
                  <a:pt x="277586" y="552762"/>
                  <a:pt x="138793" y="558204"/>
                  <a:pt x="0" y="563647"/>
                </a:cubicBezTo>
              </a:path>
            </a:pathLst>
          </a:custGeom>
          <a:noFill/>
          <a:ln w="25400">
            <a:solidFill>
              <a:srgbClr val="D36C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14E396D-8614-2963-50D9-7B9D3003C722}"/>
              </a:ext>
            </a:extLst>
          </p:cNvPr>
          <p:cNvSpPr/>
          <p:nvPr/>
        </p:nvSpPr>
        <p:spPr>
          <a:xfrm>
            <a:off x="2383971" y="356441"/>
            <a:ext cx="3080658" cy="590615"/>
          </a:xfrm>
          <a:custGeom>
            <a:avLst/>
            <a:gdLst>
              <a:gd name="connsiteX0" fmla="*/ 3026229 w 3026229"/>
              <a:gd name="connsiteY0" fmla="*/ 329358 h 557958"/>
              <a:gd name="connsiteX1" fmla="*/ 2133600 w 3026229"/>
              <a:gd name="connsiteY1" fmla="*/ 24558 h 557958"/>
              <a:gd name="connsiteX2" fmla="*/ 816429 w 3026229"/>
              <a:gd name="connsiteY2" fmla="*/ 78987 h 557958"/>
              <a:gd name="connsiteX3" fmla="*/ 0 w 3026229"/>
              <a:gd name="connsiteY3" fmla="*/ 557958 h 5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229" h="557958">
                <a:moveTo>
                  <a:pt x="3026229" y="329358"/>
                </a:moveTo>
                <a:cubicBezTo>
                  <a:pt x="2764064" y="197822"/>
                  <a:pt x="2501900" y="66286"/>
                  <a:pt x="2133600" y="24558"/>
                </a:cubicBezTo>
                <a:cubicBezTo>
                  <a:pt x="1765300" y="-17170"/>
                  <a:pt x="1172029" y="-9913"/>
                  <a:pt x="816429" y="78987"/>
                </a:cubicBezTo>
                <a:cubicBezTo>
                  <a:pt x="460829" y="167887"/>
                  <a:pt x="230414" y="362922"/>
                  <a:pt x="0" y="55795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E1D4EA9A-265A-3750-A637-B6BE11CA5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Light Sources &amp; Calibrated Monitoring Photodiodes on 2” ID Integrating Sphere 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2EF50071-B0FE-2A73-1662-7C9A5EDD81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996B3A-03D4-4C72-73C9-A248A57C701E}"/>
              </a:ext>
            </a:extLst>
          </p:cNvPr>
          <p:cNvSpPr txBox="1"/>
          <p:nvPr/>
        </p:nvSpPr>
        <p:spPr>
          <a:xfrm>
            <a:off x="1809976" y="4384812"/>
            <a:ext cx="14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Can be     swapped out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  <a:r>
              <a:rPr lang="en-US" sz="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46C73C-FA79-1AFA-E2DC-5E703BF3CCB1}"/>
              </a:ext>
            </a:extLst>
          </p:cNvPr>
          <p:cNvSpPr txBox="1"/>
          <p:nvPr/>
        </p:nvSpPr>
        <p:spPr>
          <a:xfrm>
            <a:off x="3065936" y="4532380"/>
            <a:ext cx="147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Can be     swapped out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</a:t>
            </a:r>
            <a:r>
              <a:rPr lang="en-US" sz="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B71E8BD8-A960-4268-A312-EAF9A81F39A1}"/>
              </a:ext>
            </a:extLst>
          </p:cNvPr>
          <p:cNvCxnSpPr>
            <a:cxnSpLocks/>
          </p:cNvCxnSpPr>
          <p:nvPr/>
        </p:nvCxnSpPr>
        <p:spPr>
          <a:xfrm rot="16200000" flipV="1">
            <a:off x="-974274" y="2062843"/>
            <a:ext cx="3864432" cy="1807030"/>
          </a:xfrm>
          <a:prstGeom prst="bentConnector3">
            <a:avLst>
              <a:gd name="adj1" fmla="val 39296"/>
            </a:avLst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6667D54-284B-771F-DF1E-626BB789F319}"/>
              </a:ext>
            </a:extLst>
          </p:cNvPr>
          <p:cNvSpPr/>
          <p:nvPr/>
        </p:nvSpPr>
        <p:spPr>
          <a:xfrm>
            <a:off x="784531" y="1034141"/>
            <a:ext cx="2608489" cy="3567730"/>
          </a:xfrm>
          <a:custGeom>
            <a:avLst/>
            <a:gdLst>
              <a:gd name="connsiteX0" fmla="*/ 2198914 w 2335085"/>
              <a:gd name="connsiteY0" fmla="*/ 3439886 h 3439886"/>
              <a:gd name="connsiteX1" fmla="*/ 2198914 w 2335085"/>
              <a:gd name="connsiteY1" fmla="*/ 2057400 h 3439886"/>
              <a:gd name="connsiteX2" fmla="*/ 783771 w 2335085"/>
              <a:gd name="connsiteY2" fmla="*/ 1665514 h 3439886"/>
              <a:gd name="connsiteX3" fmla="*/ 0 w 2335085"/>
              <a:gd name="connsiteY3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085" h="3439886">
                <a:moveTo>
                  <a:pt x="2198914" y="3439886"/>
                </a:moveTo>
                <a:cubicBezTo>
                  <a:pt x="2316842" y="2896507"/>
                  <a:pt x="2434771" y="2353129"/>
                  <a:pt x="2198914" y="2057400"/>
                </a:cubicBezTo>
                <a:cubicBezTo>
                  <a:pt x="1963057" y="1761671"/>
                  <a:pt x="1150257" y="2008414"/>
                  <a:pt x="783771" y="1665514"/>
                </a:cubicBezTo>
                <a:cubicBezTo>
                  <a:pt x="417285" y="1322614"/>
                  <a:pt x="208642" y="661307"/>
                  <a:pt x="0" y="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D9249-695F-0C40-E5AB-51032D7D3E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957" t="18677" r="9012"/>
          <a:stretch/>
        </p:blipFill>
        <p:spPr>
          <a:xfrm rot="5400000">
            <a:off x="270837" y="1894347"/>
            <a:ext cx="1681535" cy="1250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3A593-304A-DED9-6A20-199B7511CB52}"/>
              </a:ext>
            </a:extLst>
          </p:cNvPr>
          <p:cNvSpPr txBox="1"/>
          <p:nvPr/>
        </p:nvSpPr>
        <p:spPr>
          <a:xfrm>
            <a:off x="0" y="50075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WorldStarTech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laser diode modules, respectively         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</a:t>
            </a:r>
            <a:r>
              <a:rPr lang="en-US" sz="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</a:t>
            </a:r>
            <a:r>
              <a:rPr lang="en-US" sz="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658</a:t>
            </a:r>
            <a:r>
              <a:rPr lang="en-US" sz="600" b="1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D3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</a:t>
            </a:r>
            <a:r>
              <a:rPr lang="en-US" sz="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each fiber coupled into a fused-ends, “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quadfurcated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” MM optical fiber (custom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fab’d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Ceramoptec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A6E4C3-D563-E123-C3F9-9174AB15BB55}"/>
              </a:ext>
            </a:extLst>
          </p:cNvPr>
          <p:cNvSpPr txBox="1"/>
          <p:nvPr/>
        </p:nvSpPr>
        <p:spPr>
          <a:xfrm>
            <a:off x="6920036" y="2685074"/>
            <a:ext cx="216953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One photodiode is 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Hamamatsu S12698-01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and the other is 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Hamamatsu G10899-03K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InGaAs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(Utilizing two different photosensor material technologies is a useful cross-check.)</a:t>
            </a:r>
          </a:p>
        </p:txBody>
      </p:sp>
    </p:spTree>
    <p:extLst>
      <p:ext uri="{BB962C8B-B14F-4D97-AF65-F5344CB8AC3E}">
        <p14:creationId xmlns:p14="http://schemas.microsoft.com/office/powerpoint/2010/main" val="407940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5FB9C-ACCE-B660-B159-0A5E0D46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computer&#10;&#10;Description automatically generated">
            <a:extLst>
              <a:ext uri="{FF2B5EF4-FFF2-40B4-BE49-F238E27FC236}">
                <a16:creationId xmlns:a16="http://schemas.microsoft.com/office/drawing/2014/main" id="{0476A771-F3C9-290F-AA66-EBE8B76F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09"/>
            <a:ext cx="9144000" cy="5151309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DCBB09CB-7C42-4B69-384F-57CF2C3B2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Photodiode readout and digitization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2B66A49C-C51E-C9B9-3EF5-C05046E5033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32976F9E-0CA1-24BD-527D-79DD629A4B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D07A7036-F61C-C9EE-59E0-8EA0223C4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5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B7CBA783-62D6-DBF1-5ED7-B2D291425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681BA-96D3-A78C-AD42-CFAF606F80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938"/>
          <a:stretch/>
        </p:blipFill>
        <p:spPr>
          <a:xfrm>
            <a:off x="7141029" y="200479"/>
            <a:ext cx="2017138" cy="1207991"/>
          </a:xfrm>
          <a:prstGeom prst="rect">
            <a:avLst/>
          </a:prstGeom>
        </p:spPr>
      </p:pic>
      <p:pic>
        <p:nvPicPr>
          <p:cNvPr id="9" name="Picture 8" descr="A group of electronic components&#10;&#10;Description automatically generated">
            <a:extLst>
              <a:ext uri="{FF2B5EF4-FFF2-40B4-BE49-F238E27FC236}">
                <a16:creationId xmlns:a16="http://schemas.microsoft.com/office/drawing/2014/main" id="{A264BE84-9094-6335-BE12-CD2DF29D8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649" y="1215752"/>
            <a:ext cx="2932308" cy="2376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17F62F-D546-66AF-84DC-784EEED6E1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76"/>
          <a:stretch/>
        </p:blipFill>
        <p:spPr>
          <a:xfrm>
            <a:off x="7185766" y="3270238"/>
            <a:ext cx="1958234" cy="1157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015485-508A-9D34-E170-EB404D984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8667" y="2112944"/>
            <a:ext cx="1149004" cy="834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55CA3A-29BF-35CF-F65D-F55846347582}"/>
              </a:ext>
            </a:extLst>
          </p:cNvPr>
          <p:cNvSpPr txBox="1"/>
          <p:nvPr/>
        </p:nvSpPr>
        <p:spPr>
          <a:xfrm>
            <a:off x="1518989" y="592089"/>
            <a:ext cx="32119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60"/>
              </a:lnSpc>
            </a:pP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precison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 heart of the mission…</a:t>
            </a:r>
          </a:p>
        </p:txBody>
      </p:sp>
    </p:spTree>
    <p:extLst>
      <p:ext uri="{BB962C8B-B14F-4D97-AF65-F5344CB8AC3E}">
        <p14:creationId xmlns:p14="http://schemas.microsoft.com/office/powerpoint/2010/main" val="300728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5DBB0-C075-D857-1AA8-AFBD7CE4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LTAIR_wheels4oct18_1.jpg">
            <a:extLst>
              <a:ext uri="{FF2B5EF4-FFF2-40B4-BE49-F238E27FC236}">
                <a16:creationId xmlns:a16="http://schemas.microsoft.com/office/drawing/2014/main" id="{01665F4F-E678-0E3F-2FA8-4E3C326C1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r="19158" b="42181"/>
          <a:stretch/>
        </p:blipFill>
        <p:spPr bwMode="auto">
          <a:xfrm>
            <a:off x="5474073" y="3963967"/>
            <a:ext cx="1542297" cy="117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8A3F5-E352-FD93-E41A-F028B3E13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91" y="3781940"/>
            <a:ext cx="4115832" cy="137719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FCDE929F-8F40-2C8F-19E3-65C6F5AEE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2646" y="1816670"/>
            <a:ext cx="9144001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8" tIns="47414" rIns="94828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89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                   </a:t>
            </a:r>
            <a:endParaRPr lang="en-US" altLang="en-US" sz="30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41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18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69B70B7B-8708-D8E0-5CC8-AA1D7EAB1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Payload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E8F16A98-359A-78F1-3C09-26679F3734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B15FA50F-8E01-E2BD-28ED-1774228ABE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699155D9-2618-2C37-D14A-789AA47D2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6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89E7FC-4486-F118-11CF-B07243E10C2C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7" descr="ALTAIRVictoriaPropelled.jpg">
            <a:extLst>
              <a:ext uri="{FF2B5EF4-FFF2-40B4-BE49-F238E27FC236}">
                <a16:creationId xmlns:a16="http://schemas.microsoft.com/office/drawing/2014/main" id="{EAE1D056-EDE5-61AD-1328-88AAC9057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535"/>
            <a:ext cx="9144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ALTAIRDressmaking4.jpg">
            <a:extLst>
              <a:ext uri="{FF2B5EF4-FFF2-40B4-BE49-F238E27FC236}">
                <a16:creationId xmlns:a16="http://schemas.microsoft.com/office/drawing/2014/main" id="{FE56498B-7753-CCE8-0C0F-D17F03B68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5" b="29059"/>
          <a:stretch>
            <a:fillRect/>
          </a:stretch>
        </p:blipFill>
        <p:spPr bwMode="auto">
          <a:xfrm>
            <a:off x="0" y="2293205"/>
            <a:ext cx="9144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ALTAIR_newxcheckspheremountingsystem.jpg">
            <a:extLst>
              <a:ext uri="{FF2B5EF4-FFF2-40B4-BE49-F238E27FC236}">
                <a16:creationId xmlns:a16="http://schemas.microsoft.com/office/drawing/2014/main" id="{D55C9356-DAE4-ADBE-8CE9-7F70AB84D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r="1758" b="44994"/>
          <a:stretch>
            <a:fillRect/>
          </a:stretch>
        </p:blipFill>
        <p:spPr bwMode="auto">
          <a:xfrm>
            <a:off x="7047860" y="4036059"/>
            <a:ext cx="1542297" cy="75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1E641B78-E8A1-B824-7CA6-DB7577ED7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959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C3277B-A7DF-486E-13B2-B4157337B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AIFCOMSSScreenshotMac_19jun18.jpg">
            <a:extLst>
              <a:ext uri="{FF2B5EF4-FFF2-40B4-BE49-F238E27FC236}">
                <a16:creationId xmlns:a16="http://schemas.microsoft.com/office/drawing/2014/main" id="{CA4362B7-305F-0057-52EF-C357F2D71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7" y="484634"/>
            <a:ext cx="7214161" cy="45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F8F04A42-D1FF-4E57-DC7D-0C4F2528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2646" y="1816670"/>
            <a:ext cx="9144001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8" tIns="47414" rIns="94828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89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                   </a:t>
            </a:r>
            <a:endParaRPr lang="en-US" altLang="en-US" sz="30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41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2" charset="2"/>
            </a:endParaRPr>
          </a:p>
          <a:p>
            <a:pPr algn="ctr" eaLnBrk="1" hangingPunct="1">
              <a:lnSpc>
                <a:spcPct val="90000"/>
              </a:lnSpc>
            </a:pPr>
            <a:endParaRPr lang="en-US" altLang="en-US" sz="1800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/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8DDC311F-1DD2-B73E-907A-05AC7A3C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Flight control – AIFCOMSS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BC6987AF-F177-68AD-0D32-899DCEB90F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22E9DF5A-5F96-BE0F-3C79-DAF9C9D1A2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CA882712-B869-27BC-D47D-1D0CAC413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7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96C7D-474B-76AD-A154-53C087D7A7EC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94D64894-E9AF-43CA-CBB4-3D2CE3628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10C31-F933-87AB-1295-FE93FBF351A4}"/>
              </a:ext>
            </a:extLst>
          </p:cNvPr>
          <p:cNvSpPr txBox="1"/>
          <p:nvPr/>
        </p:nvSpPr>
        <p:spPr>
          <a:xfrm>
            <a:off x="0" y="692506"/>
            <a:ext cx="1561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A</a:t>
            </a:r>
            <a:r>
              <a:rPr lang="en-US" dirty="0"/>
              <a:t>LTAIR </a:t>
            </a:r>
            <a:r>
              <a:rPr lang="en-US" b="1" i="1" dirty="0"/>
              <a:t>I</a:t>
            </a:r>
            <a:r>
              <a:rPr lang="en-US" dirty="0"/>
              <a:t>ntegrated </a:t>
            </a:r>
            <a:r>
              <a:rPr lang="en-US" b="1" i="1" dirty="0"/>
              <a:t>F</a:t>
            </a:r>
            <a:r>
              <a:rPr lang="en-US" dirty="0"/>
              <a:t>light </a:t>
            </a:r>
            <a:r>
              <a:rPr lang="en-US" b="1" i="1" dirty="0"/>
              <a:t>C</a:t>
            </a:r>
            <a:r>
              <a:rPr lang="en-US" dirty="0"/>
              <a:t>ontrol, </a:t>
            </a:r>
            <a:r>
              <a:rPr lang="en-US" b="1" i="1" dirty="0"/>
              <a:t>O</a:t>
            </a:r>
            <a:r>
              <a:rPr lang="en-US" dirty="0"/>
              <a:t>peration, </a:t>
            </a:r>
            <a:r>
              <a:rPr lang="en-US" b="1" i="1" dirty="0"/>
              <a:t>M</a:t>
            </a:r>
            <a:r>
              <a:rPr lang="en-US" dirty="0"/>
              <a:t>onitoring, &amp; </a:t>
            </a:r>
            <a:r>
              <a:rPr lang="en-US" b="1" i="1" dirty="0"/>
              <a:t>S</a:t>
            </a:r>
            <a:r>
              <a:rPr lang="en-US" dirty="0"/>
              <a:t>imulation </a:t>
            </a:r>
            <a:r>
              <a:rPr lang="en-US" b="1" i="1" dirty="0"/>
              <a:t>S</a:t>
            </a:r>
            <a:r>
              <a:rPr lang="en-US" dirty="0"/>
              <a:t>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D9292-F605-A91B-4FC7-26B4431067C6}"/>
              </a:ext>
            </a:extLst>
          </p:cNvPr>
          <p:cNvSpPr txBox="1"/>
          <p:nvPr/>
        </p:nvSpPr>
        <p:spPr>
          <a:xfrm>
            <a:off x="4092296" y="16005"/>
            <a:ext cx="5051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Code actively maintained / updated at: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https://github.com/ProjectALTAIR/AIFCOMSSwithCUPredictorTest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582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21FA3-EACB-EA33-B129-86522C380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3FF143B3-14AE-49FF-8662-93617DEAD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Onboard transponder   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uAvionix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ping900XR)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B78C5EA0-4791-3782-7C1E-172435A483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20370C9F-421B-6909-B9D9-1C60CC819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548DD67D-DCEB-1697-6097-FEE75DCB6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8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C5E0D-8D85-6927-3897-45262917F0E3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18DF94C0-390E-AC44-C4F6-0625EF06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83E1A-DBC0-D3B3-6B92-41BE07533076}"/>
              </a:ext>
            </a:extLst>
          </p:cNvPr>
          <p:cNvSpPr txBox="1"/>
          <p:nvPr/>
        </p:nvSpPr>
        <p:spPr>
          <a:xfrm>
            <a:off x="76200" y="463128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For </a:t>
            </a:r>
            <a:r>
              <a:rPr lang="en-US" b="1" i="1" u="sng" dirty="0"/>
              <a:t>continuous real-time communication with and identification to air traffic control</a:t>
            </a:r>
            <a:r>
              <a:rPr lang="en-US" b="1" i="1" dirty="0"/>
              <a:t>.</a:t>
            </a:r>
          </a:p>
          <a:p>
            <a:r>
              <a:rPr lang="en-US" b="1" i="1" dirty="0"/>
              <a:t>(FAA &amp; Transport Canada certified.)</a:t>
            </a:r>
            <a:endParaRPr lang="en-US" dirty="0"/>
          </a:p>
        </p:txBody>
      </p:sp>
      <p:pic>
        <p:nvPicPr>
          <p:cNvPr id="3" name="Picture 2" descr="A close-up of a device&#10;&#10;Description automatically generated">
            <a:extLst>
              <a:ext uri="{FF2B5EF4-FFF2-40B4-BE49-F238E27FC236}">
                <a16:creationId xmlns:a16="http://schemas.microsoft.com/office/drawing/2014/main" id="{E0A73018-85C0-93CD-BBF0-B8E56BCB7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0252"/>
            <a:ext cx="2656114" cy="3405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14A48-8CBA-7443-A431-B21AA745D56A}"/>
              </a:ext>
            </a:extLst>
          </p:cNvPr>
          <p:cNvSpPr txBox="1"/>
          <p:nvPr/>
        </p:nvSpPr>
        <p:spPr>
          <a:xfrm>
            <a:off x="1412795" y="4417137"/>
            <a:ext cx="693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So that we don’t get shot down by NORAD!!!   </a:t>
            </a:r>
            <a:r>
              <a:rPr lang="en-US" sz="2400" b="1" dirty="0"/>
              <a:t>;)</a:t>
            </a:r>
          </a:p>
          <a:p>
            <a:r>
              <a:rPr lang="en-US" sz="2400" b="1" i="1" dirty="0"/>
              <a:t>(Or by the Chilean air force!!!)</a:t>
            </a:r>
            <a:endParaRPr lang="en-US" sz="2400" i="1" dirty="0"/>
          </a:p>
        </p:txBody>
      </p:sp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43C5EA08-C52C-AD52-CC07-78727A80DD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7531" y="1553130"/>
            <a:ext cx="3357060" cy="250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hand holding a device&#10;&#10;Description automatically generated">
            <a:extLst>
              <a:ext uri="{FF2B5EF4-FFF2-40B4-BE49-F238E27FC236}">
                <a16:creationId xmlns:a16="http://schemas.microsoft.com/office/drawing/2014/main" id="{FCB1A637-0DAB-E0DD-9B2E-E7FE397B1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3" y="1140251"/>
            <a:ext cx="2565504" cy="3346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93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9B992-4B50-9EF7-708B-30D5004B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>
            <a:extLst>
              <a:ext uri="{FF2B5EF4-FFF2-40B4-BE49-F238E27FC236}">
                <a16:creationId xmlns:a16="http://schemas.microsoft.com/office/drawing/2014/main" id="{6F1D0491-7C7E-3FA3-F581-315F4925E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89233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824" tIns="47412" rIns="94824" bIns="47412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lnSpc>
                <a:spcPts val="3338"/>
              </a:lnSpc>
            </a:pPr>
            <a:r>
              <a:rPr lang="en-US" alt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Operations &amp; McGill / Montreal Test Flights</a:t>
            </a:r>
            <a:endParaRPr lang="en-US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" name="Line 4">
            <a:extLst>
              <a:ext uri="{FF2B5EF4-FFF2-40B4-BE49-F238E27FC236}">
                <a16:creationId xmlns:a16="http://schemas.microsoft.com/office/drawing/2014/main" id="{AE4C6B75-8E12-9DD1-B4A4-531EF39BBC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567" y="460732"/>
            <a:ext cx="8299450" cy="701"/>
          </a:xfrm>
          <a:prstGeom prst="line">
            <a:avLst/>
          </a:prstGeom>
          <a:noFill/>
          <a:ln w="25400">
            <a:solidFill>
              <a:srgbClr val="0000B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" name="Picture 82" descr="A black and white text&#10;&#10;Description automatically generated">
            <a:extLst>
              <a:ext uri="{FF2B5EF4-FFF2-40B4-BE49-F238E27FC236}">
                <a16:creationId xmlns:a16="http://schemas.microsoft.com/office/drawing/2014/main" id="{7D187B5C-0FB6-2BB3-3C6E-74B1D61E8E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6" r="11706"/>
          <a:stretch/>
        </p:blipFill>
        <p:spPr>
          <a:xfrm>
            <a:off x="0" y="4918788"/>
            <a:ext cx="702733" cy="224711"/>
          </a:xfrm>
          <a:prstGeom prst="rect">
            <a:avLst/>
          </a:prstGeom>
        </p:spPr>
      </p:pic>
      <p:sp>
        <p:nvSpPr>
          <p:cNvPr id="84" name="Rectangle 21">
            <a:extLst>
              <a:ext uri="{FF2B5EF4-FFF2-40B4-BE49-F238E27FC236}">
                <a16:creationId xmlns:a16="http://schemas.microsoft.com/office/drawing/2014/main" id="{0B8C9CEA-AA4F-6481-EDAB-427C48F91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017" y="4940383"/>
            <a:ext cx="9144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7414" rIns="0" bIns="47414" anchor="ctr"/>
          <a:lstStyle>
            <a:lvl1pPr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defTabSz="9493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     </a:t>
            </a:r>
            <a:r>
              <a:rPr lang="en-US" altLang="en-US" sz="800" b="1" dirty="0">
                <a:solidFill>
                  <a:srgbClr val="99009B"/>
                </a:solidFill>
                <a:sym typeface="Symbol" pitchFamily="2" charset="2"/>
              </a:rPr>
              <a:t>10/23/2024                                                                                                                                                                                     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                </a:t>
            </a:r>
            <a:r>
              <a:rPr lang="en-US" altLang="en-US" sz="1200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2" charset="2"/>
              </a:rPr>
              <a:t>ALTAIR</a:t>
            </a:r>
            <a:r>
              <a:rPr lang="en-US" altLang="en-US" sz="1000" b="1" dirty="0">
                <a:solidFill>
                  <a:srgbClr val="99009B"/>
                </a:solidFill>
                <a:sym typeface="Symbol" pitchFamily="2" charset="2"/>
              </a:rPr>
              <a:t>   </a:t>
            </a:r>
            <a:r>
              <a:rPr lang="en-US" altLang="en-US" sz="10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J. Albert   </a:t>
            </a:r>
            <a:r>
              <a:rPr lang="en-US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9</a:t>
            </a:r>
            <a:r>
              <a:rPr lang="en-US" altLang="en-US" sz="1400" b="1" i="1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2" charset="2"/>
              </a:rPr>
              <a:t>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EDB73-C0F9-30DE-23B5-0B254C15F7A3}"/>
              </a:ext>
            </a:extLst>
          </p:cNvPr>
          <p:cNvSpPr/>
          <p:nvPr/>
        </p:nvSpPr>
        <p:spPr>
          <a:xfrm>
            <a:off x="76200" y="530652"/>
            <a:ext cx="504825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B3DFE7C6-6D5A-74CD-586A-33126A86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017" y="4486561"/>
            <a:ext cx="6921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366BA800-2AEB-F8ED-F6ED-CE5FAECFD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971" y="530652"/>
            <a:ext cx="2450555" cy="21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22C231E9-7728-84F0-B664-5B1B3A05C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526" y="483028"/>
            <a:ext cx="158347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6" charset="-128"/>
              </a:defRPr>
            </a:lvl9pPr>
          </a:lstStyle>
          <a:p>
            <a:pPr eaLnBrk="1" hangingPunct="1"/>
            <a:r>
              <a:rPr lang="en-US" altLang="en-US" sz="1800" dirty="0"/>
              <a:t>910 MHz portable directional ground antennas, range approx. 100 km.</a:t>
            </a:r>
          </a:p>
          <a:p>
            <a:pPr eaLnBrk="1" hangingPunct="1"/>
            <a:endParaRPr lang="en-US" altLang="en-US" sz="1000" dirty="0"/>
          </a:p>
          <a:p>
            <a:pPr eaLnBrk="1" hangingPunct="1"/>
            <a:r>
              <a:rPr lang="en-US" altLang="en-US" sz="1800" dirty="0"/>
              <a:t>Always ≥ 2 ground stations in contact. </a:t>
            </a:r>
          </a:p>
        </p:txBody>
      </p:sp>
      <p:pic>
        <p:nvPicPr>
          <p:cNvPr id="6" name="Picture 5" descr="A person holding a balloon&#10;&#10;Description automatically generated">
            <a:extLst>
              <a:ext uri="{FF2B5EF4-FFF2-40B4-BE49-F238E27FC236}">
                <a16:creationId xmlns:a16="http://schemas.microsoft.com/office/drawing/2014/main" id="{5145F6A5-4FE4-BD1C-86EA-DEAA6507E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1725"/>
            <a:ext cx="2442292" cy="182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erson standing on a plastic sheet with a large white and black ball&#10;&#10;Description automatically generated">
            <a:extLst>
              <a:ext uri="{FF2B5EF4-FFF2-40B4-BE49-F238E27FC236}">
                <a16:creationId xmlns:a16="http://schemas.microsoft.com/office/drawing/2014/main" id="{9D9AB769-86DA-B04F-C812-F48711FB6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85" y="530652"/>
            <a:ext cx="2428336" cy="182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map with a route marked with points&#10;&#10;Description automatically generated with medium confidence">
            <a:extLst>
              <a:ext uri="{FF2B5EF4-FFF2-40B4-BE49-F238E27FC236}">
                <a16:creationId xmlns:a16="http://schemas.microsoft.com/office/drawing/2014/main" id="{DC191D34-A139-94C7-0818-8F749FEB69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58286"/>
            <a:ext cx="4930521" cy="238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69A881D9-96BB-2944-2A36-45053F6D4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9971" y="2887261"/>
            <a:ext cx="2449533" cy="17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7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1998</TotalTime>
  <Words>890</Words>
  <Application>Microsoft Macintosh PowerPoint</Application>
  <PresentationFormat>On-screen Show (16:9)</PresentationFormat>
  <Paragraphs>105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Justin Albert</dc:creator>
  <cp:lastModifiedBy>Justin Albert</cp:lastModifiedBy>
  <cp:revision>38</cp:revision>
  <dcterms:created xsi:type="dcterms:W3CDTF">2024-10-21T07:14:34Z</dcterms:created>
  <dcterms:modified xsi:type="dcterms:W3CDTF">2024-10-23T08:04:19Z</dcterms:modified>
</cp:coreProperties>
</file>