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98" r:id="rId3"/>
    <p:sldId id="313" r:id="rId4"/>
    <p:sldId id="276" r:id="rId5"/>
    <p:sldId id="314" r:id="rId6"/>
    <p:sldId id="315" r:id="rId7"/>
    <p:sldId id="308" r:id="rId8"/>
    <p:sldId id="286" r:id="rId9"/>
    <p:sldId id="312" r:id="rId10"/>
    <p:sldId id="317" r:id="rId11"/>
    <p:sldId id="283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22"/>
  </p:normalViewPr>
  <p:slideViewPr>
    <p:cSldViewPr snapToGrid="0">
      <p:cViewPr varScale="1">
        <p:scale>
          <a:sx n="219" d="100"/>
          <a:sy n="219" d="100"/>
        </p:scale>
        <p:origin x="36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2B9F8-7A8F-314E-BEBD-FB76CBD4827B}" type="datetimeFigureOut">
              <a:rPr lang="en-US" smtClean="0"/>
              <a:t>2/5/25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136F-C06A-7F45-AF66-ED41D40E22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6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136F-C06A-7F45-AF66-ED41D40E226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C8217-0447-4BDC-50F2-DC132C716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76C3D-9D49-C922-0ED6-1DF8A2C8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36F1E-0F0B-F2B7-76C1-49D5A42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D5EA3-EE9B-D2D0-602B-852BF467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6DAD8-A72B-1730-71D6-256037E5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4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7BEBC-CBC9-01B8-75AC-86B40238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FD6954-3E8F-588B-81B8-42AAF86ED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7642B-A19D-A25A-B9DF-E2398F9B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69677-0E16-1013-6E71-7D55FAAF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3C72E-6E81-2026-3A4F-41C09428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5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9CAE54-6B21-6491-214E-024C6D781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70CD5-2BAE-CFB5-1749-62BFA01E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0654-4A30-3AF0-CCE2-9F7C35B3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96D92-4077-511F-810B-34A88CAC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7310-300D-61B8-9478-5E44E136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5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2F80-8464-D2A7-9844-59780205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FD59D-7940-92F3-0765-994AE4E68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21318-1ABF-BAA0-CC84-2C0A57B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B42DE-CDA8-7492-88A9-A8DE191B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B0F4-B9D1-4315-09ED-86373FE3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8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E793-B6D6-33EB-DAA8-5697A0D1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280C6-49CE-0A54-BFAD-92DF789E7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81DC-9B10-7B6D-AF88-22B13D93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57ADB-848C-4369-9A49-9D803163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D2436-9E6F-F0F4-27E9-87BD195D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4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B8C3-DBB3-C89D-CC2A-6506DD76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0C413-A215-3D93-2BB5-C855990CC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21186-4281-CE84-4036-BCAAE91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380F0-69A1-FB5D-5512-1E6C8549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40918-CF37-E7C1-7A65-CAF6AE2A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08BB8-E1D8-EDF8-56AA-4DFD3E76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8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C2AD-065C-6524-3546-343054FA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87D76-67C6-0D35-8C1B-300656BE1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BB59F-3D4A-8905-C605-1A2493DB6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026B2-1ED9-9F38-D5EB-E55D3DDA7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CD3B1-3D7F-B81B-F8F4-545DBAFD6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DBFF9-9923-2394-38F6-5CA7CB84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6CE83-4FAE-E869-6255-A9B0A2A7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FCA10-7144-1430-3A3F-1BD6427D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7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897D8A-1EEF-D095-B7BE-7594BC92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43818"/>
            <a:ext cx="12192000" cy="409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11AE9F-7F28-7EE2-2C8C-1A5E0286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1325563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3EABF-B89D-3DD9-F91A-8E877359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3818"/>
            <a:ext cx="4114800" cy="365125"/>
          </a:xfrm>
        </p:spPr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CEF5C-C8E0-DFCD-5482-85747CA9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654" y="6443817"/>
            <a:ext cx="2743200" cy="365125"/>
          </a:xfrm>
        </p:spPr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45390-6ED2-BAE5-E99E-69456013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1E265-681C-7262-8583-1A513D5B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52DA9-5AFC-EF4F-C579-5A78B89B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7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739D-156B-E143-C88A-C1F88B1F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0665-68DC-39FB-2B69-7EA56A0E6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337B2-B43F-57CB-5612-B5D70BCDC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477BC-2D18-E855-0D97-C74B0CDB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72A1D-6389-3A7F-9295-8DA280B3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78B38-88C3-7A13-FC2E-E83F6C45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DBB7-368A-6735-8530-FB0E7DF6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4D80C-8335-953B-4647-506B6B98C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FC7DF-4281-70BA-B7AC-B6C8D7913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A058D-0CD7-435A-3CCA-6DA7515C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95A65-46BB-51E9-3C21-A9B6F868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69445-72F5-87DF-FFA7-B1C0DF7D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6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6AFC0-8943-2FF8-CB4D-B10A5B6D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38816-1D66-852E-A81B-2F0E088EA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DA301-FC36-7C41-651B-0F4CC3C5D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C6CA7-2CFB-E624-2D91-84837D68C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43431-5A5B-A57F-7CAB-6793D11F4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F24E-9B04-2B47-8807-EEEE85AD6E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1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ic.ca/science/physics/vispa/index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1BAABE-24FB-A64A-C455-16D464DA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568"/>
            <a:ext cx="12192000" cy="132556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VISPA Research Centre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/>
              <a:t>Victoria Subatomic Physics and Accelerator Research Centre</a:t>
            </a:r>
            <a:br>
              <a:rPr lang="en-US" sz="1600" b="0" dirty="0"/>
            </a:br>
            <a:r>
              <a:rPr lang="en-US" sz="1600" b="0" dirty="0"/>
              <a:t>Randall Sobie, Director</a:t>
            </a:r>
            <a:br>
              <a:rPr lang="en-US" sz="1600" b="0" dirty="0"/>
            </a:br>
            <a:r>
              <a:rPr lang="en-US" sz="1400" b="0" dirty="0"/>
              <a:t>February 2025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9D089-1021-13B1-C448-4E51710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654" y="6492874"/>
            <a:ext cx="2743200" cy="365125"/>
          </a:xfrm>
        </p:spPr>
        <p:txBody>
          <a:bodyPr/>
          <a:lstStyle/>
          <a:p>
            <a:fld id="{FC40F24E-9B04-2B47-8807-EEEE85AD6E92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0FEA7-6CC0-E5E0-3E3E-EA76F73572CB}"/>
              </a:ext>
            </a:extLst>
          </p:cNvPr>
          <p:cNvSpPr txBox="1"/>
          <p:nvPr/>
        </p:nvSpPr>
        <p:spPr>
          <a:xfrm>
            <a:off x="1245483" y="2692365"/>
            <a:ext cx="9422836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VISPA was established in 2011 as a University Research Centre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https://www.uvic.ca/science/physics/vispa/index.php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Our 80 members are engaged in particle physics experiments, accelerator physics and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theoretical challenges to understand the fundamental nature of the universe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Last meeting in March 2023</a:t>
            </a:r>
          </a:p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particle.phys.uvic.ca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/~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rsobie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/VISPA-March2023-Final.pdf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slides will focus on recent activities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0F40D-F34D-C487-AA7D-09A789E5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</p:spTree>
    <p:extLst>
      <p:ext uri="{BB962C8B-B14F-4D97-AF65-F5344CB8AC3E}">
        <p14:creationId xmlns:p14="http://schemas.microsoft.com/office/powerpoint/2010/main" val="86485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9DE0F-2B77-D6A3-1BBA-A29A75FE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53D3-2C92-5D2D-4ABD-A87F6711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11174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VISPA research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DEF02-8CE7-38ED-8E3C-1A0633B7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5C3-AF88-D1DB-D021-6789F773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2FE6B-FB76-C1BB-A2F1-05ABC3CE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5" y="1334022"/>
            <a:ext cx="7772400" cy="4548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659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6069-42E0-5849-B015-4DB93CCE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3"/>
            <a:ext cx="12192000" cy="88140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Highly qualified personnel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27B71-6B42-FD4C-B011-AF03CBD0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5FE2C2-2848-AD4E-80C7-E103F3C4425E}"/>
              </a:ext>
            </a:extLst>
          </p:cNvPr>
          <p:cNvSpPr/>
          <p:nvPr/>
        </p:nvSpPr>
        <p:spPr>
          <a:xfrm>
            <a:off x="330539" y="4264248"/>
            <a:ext cx="11486242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Alumni include leading faculty and scientists (TRIUMF, SNOLAB, CERN, McGill, Carleton, York, Manitoba, ..)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Medical physics and particle detector development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Financial and investment banking, novel technologies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Cloud computing and network industry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4D0E5-68C4-B642-BB85-24B0DDAB9739}"/>
              </a:ext>
            </a:extLst>
          </p:cNvPr>
          <p:cNvSpPr/>
          <p:nvPr/>
        </p:nvSpPr>
        <p:spPr>
          <a:xfrm>
            <a:off x="330539" y="983981"/>
            <a:ext cx="6237809" cy="28315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Undergraduate research students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Key area with students from physics, computer science and engineering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Graduate students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42 graduate students in 2023 (103 in the Department)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Research associates and post-doctoral fellow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International impact at the labs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Research staff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Detector development and construction; computing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70CE4A-ECE5-434D-A33C-D40C7095BD80}"/>
              </a:ext>
            </a:extLst>
          </p:cNvPr>
          <p:cNvGrpSpPr/>
          <p:nvPr/>
        </p:nvGrpSpPr>
        <p:grpSpPr>
          <a:xfrm>
            <a:off x="6815783" y="983981"/>
            <a:ext cx="5045678" cy="2583144"/>
            <a:chOff x="6724209" y="1154349"/>
            <a:chExt cx="5045678" cy="25831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DD5394-2061-4147-9D2D-58F6C7574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4209" y="1154349"/>
              <a:ext cx="5045678" cy="22753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F41104-11FD-A744-ACBE-AC4104CC1646}"/>
                </a:ext>
              </a:extLst>
            </p:cNvPr>
            <p:cNvSpPr txBox="1"/>
            <p:nvPr/>
          </p:nvSpPr>
          <p:spPr>
            <a:xfrm>
              <a:off x="6724209" y="3429716"/>
              <a:ext cx="5045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UVic graduate student in ATLAS control room</a:t>
              </a:r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433A793-5AA1-ABBD-C4A1-6E70BB72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</p:spTree>
    <p:extLst>
      <p:ext uri="{BB962C8B-B14F-4D97-AF65-F5344CB8AC3E}">
        <p14:creationId xmlns:p14="http://schemas.microsoft.com/office/powerpoint/2010/main" val="127904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C746-7869-454F-A46E-010D5949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83"/>
            <a:ext cx="12192000" cy="88140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Research Impact –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50F5C-054D-AB47-904E-80F6F1C4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B4723-BC36-2747-A172-918C4EEC9AAC}"/>
              </a:ext>
            </a:extLst>
          </p:cNvPr>
          <p:cNvSpPr/>
          <p:nvPr/>
        </p:nvSpPr>
        <p:spPr>
          <a:xfrm>
            <a:off x="962380" y="1337559"/>
            <a:ext cx="8975387" cy="18774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NSERC and other grants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FY2024 			$4,582,000		(not including recent supplements)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FY2023 			$3,343,000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FY2022 			$2,984,000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FY2021 			$3,056,000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FY2020 			$2,980,000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FY2019 			$2,702,000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FY2018 			$2,534,000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6779FE-1FE0-084A-8AB8-44951FDA9559}"/>
              </a:ext>
            </a:extLst>
          </p:cNvPr>
          <p:cNvSpPr/>
          <p:nvPr/>
        </p:nvSpPr>
        <p:spPr>
          <a:xfrm>
            <a:off x="935130" y="3236224"/>
            <a:ext cx="9002637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C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CFI awards </a:t>
            </a:r>
          </a:p>
          <a:p>
            <a:pPr fontAlgn="base"/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Karlen et al			HyperK experiment</a:t>
            </a:r>
            <a:endParaRPr lang="en-CA" sz="1400" i="1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Karlen et al 		Superconducting electron accelerator at TRIUMF</a:t>
            </a:r>
          </a:p>
          <a:p>
            <a:pPr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Karlen et al 		ARIEL II	</a:t>
            </a:r>
          </a:p>
          <a:p>
            <a:pPr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McPherson et al 		ATLAS Upgrades I</a:t>
            </a:r>
            <a:endParaRPr lang="en-CA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McPherson et al 		ATLAS Upgrades II</a:t>
            </a:r>
          </a:p>
          <a:p>
            <a:pPr fontAlgn="base"/>
            <a:r>
              <a:rPr lang="en-CA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Sobie et al 			Belle II Raw Data Centre</a:t>
            </a:r>
            <a:endParaRPr lang="en-CA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Sobie et al 			Distributed cloud computing and data storage </a:t>
            </a:r>
            <a:endParaRPr lang="en-CA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Sobie et al 			Research computing and storage centre</a:t>
            </a:r>
            <a:endParaRPr lang="en-CA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8798E6-F052-C14C-BB56-A942C58C059B}"/>
              </a:ext>
            </a:extLst>
          </p:cNvPr>
          <p:cNvSpPr/>
          <p:nvPr/>
        </p:nvSpPr>
        <p:spPr>
          <a:xfrm>
            <a:off x="962381" y="926964"/>
            <a:ext cx="8975387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500+ papers and 35000+ citations in the past 5 years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22C7C-29DB-6585-0691-9123A9B2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776C8A4-2969-8CBB-98B3-81BA27D5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29" y="5392893"/>
            <a:ext cx="9002637" cy="9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44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EFA2-026B-2F4E-BF5C-4C29079D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11301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Research in VISPA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9CA5B-BEB5-CD44-8632-A258CE23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B87EA-BDD5-F54B-BEC8-C91112E1BFCA}"/>
              </a:ext>
            </a:extLst>
          </p:cNvPr>
          <p:cNvSpPr txBox="1"/>
          <p:nvPr/>
        </p:nvSpPr>
        <p:spPr>
          <a:xfrm>
            <a:off x="414133" y="1492561"/>
            <a:ext cx="7977595" cy="3724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Global endeavours requiring some of the largest facilities in the world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Experiments (spanning decades) involving 1000s researchers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Accelerator facilities spanning kilometers or across continents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Complex and large particle detectors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Long term projects with 10-20 year horizons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Future accelerator research and development</a:t>
            </a:r>
          </a:p>
          <a:p>
            <a:r>
              <a:rPr lang="en-CA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CFI Application for the Canadian Contribution to the Electron-Ion Collider (Brookhaven NL)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Theoretical studies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Particle astrophysics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Computing and networks managing exabyte-scale data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3E0A8A-2B40-2344-86E4-4F3CAEF812BB}"/>
              </a:ext>
            </a:extLst>
          </p:cNvPr>
          <p:cNvGrpSpPr/>
          <p:nvPr/>
        </p:nvGrpSpPr>
        <p:grpSpPr>
          <a:xfrm>
            <a:off x="8620763" y="3720210"/>
            <a:ext cx="3571237" cy="2604001"/>
            <a:chOff x="8188547" y="3290342"/>
            <a:chExt cx="3571237" cy="2604001"/>
          </a:xfrm>
        </p:grpSpPr>
        <p:pic>
          <p:nvPicPr>
            <p:cNvPr id="6" name="Picture 5" descr="0510028_02.tif">
              <a:extLst>
                <a:ext uri="{FF2B5EF4-FFF2-40B4-BE49-F238E27FC236}">
                  <a16:creationId xmlns:a16="http://schemas.microsoft.com/office/drawing/2014/main" id="{71BC9208-0ED6-034C-9582-0323C55B7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8547" y="3290342"/>
              <a:ext cx="3571236" cy="23270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3F543F-3FB9-6243-87DE-AD0F21B09A65}"/>
                </a:ext>
              </a:extLst>
            </p:cNvPr>
            <p:cNvSpPr txBox="1"/>
            <p:nvPr/>
          </p:nvSpPr>
          <p:spPr>
            <a:xfrm>
              <a:off x="8188548" y="5617344"/>
              <a:ext cx="35712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27km tunnel at the Large Hadron Collider</a:t>
              </a:r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C7FDA8D-9C43-566C-79CB-34E7635F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A488DA-9DFA-9C76-60A7-57FD9FC26940}"/>
              </a:ext>
            </a:extLst>
          </p:cNvPr>
          <p:cNvGrpSpPr/>
          <p:nvPr/>
        </p:nvGrpSpPr>
        <p:grpSpPr>
          <a:xfrm>
            <a:off x="8666415" y="1090508"/>
            <a:ext cx="3525584" cy="2569899"/>
            <a:chOff x="8666415" y="1090508"/>
            <a:chExt cx="3525584" cy="2569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A919BB-1C74-50C9-E1D0-D4E800A7AE29}"/>
                </a:ext>
              </a:extLst>
            </p:cNvPr>
            <p:cNvPicPr/>
            <p:nvPr/>
          </p:nvPicPr>
          <p:blipFill rotWithShape="1">
            <a:blip r:embed="rId3"/>
            <a:srcRect l="13377" r="14837"/>
            <a:stretch/>
          </p:blipFill>
          <p:spPr bwMode="auto">
            <a:xfrm>
              <a:off x="9170235" y="1090508"/>
              <a:ext cx="2302033" cy="22725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66B2A2-40E9-A146-9D19-2DF9CA4387BD}"/>
                </a:ext>
              </a:extLst>
            </p:cNvPr>
            <p:cNvSpPr txBox="1"/>
            <p:nvPr/>
          </p:nvSpPr>
          <p:spPr>
            <a:xfrm>
              <a:off x="8666415" y="3383408"/>
              <a:ext cx="352558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Belle II detector at KEK Japan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21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47CC-C3E8-5CBC-7105-B3482A3D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799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Outlook for the coming years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72A22-87DD-7193-5426-668418C9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E6459-5B1D-C83B-21C3-9609FE7E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A5AAF-7CEF-EE67-2C2E-2F739568589E}"/>
              </a:ext>
            </a:extLst>
          </p:cNvPr>
          <p:cNvSpPr txBox="1"/>
          <p:nvPr/>
        </p:nvSpPr>
        <p:spPr>
          <a:xfrm>
            <a:off x="394705" y="1118803"/>
            <a:ext cx="7361482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Exciting period of science with discovery potential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ATLAS data taking with higher luminosity collider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Higgs and energy frontier physics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Belle II at KEK accumulating large samples of electron-positron collision data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Probing fundamental symmetries such as time reversal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Construction of HyperK detector at KEK, Japan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Exploring neutrino properties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New projects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Mathusla CERN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P-One neutrino observatory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Enabling applied research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Accelerator physics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Detectors and radioisotopes in medicine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Cloud computing, networks and data management </a:t>
            </a:r>
          </a:p>
        </p:txBody>
      </p:sp>
      <p:pic>
        <p:nvPicPr>
          <p:cNvPr id="5" name="Picture 4" descr="four copy.png">
            <a:extLst>
              <a:ext uri="{FF2B5EF4-FFF2-40B4-BE49-F238E27FC236}">
                <a16:creationId xmlns:a16="http://schemas.microsoft.com/office/drawing/2014/main" id="{48045176-78AB-6FF6-FBD5-B8C4702BE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31" y="1580589"/>
            <a:ext cx="3710664" cy="34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7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8B79-38AC-C74F-BD84-83EED2C8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591180" cy="88473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Members of VISPA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7D7B5-5F3C-BD41-A72B-129999EA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E274D7-4F97-8942-9866-255E4A85B61B}"/>
              </a:ext>
            </a:extLst>
          </p:cNvPr>
          <p:cNvSpPr/>
          <p:nvPr/>
        </p:nvSpPr>
        <p:spPr>
          <a:xfrm>
            <a:off x="424933" y="1357993"/>
            <a:ext cx="7998862" cy="4339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Members</a:t>
            </a:r>
            <a:endParaRPr lang="en-US" sz="2000" b="1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11 faculty, 2 IPP Research Scientists, 15 Adjunct faculty </a:t>
            </a:r>
          </a:p>
          <a:p>
            <a:pPr lvl="0" algn="just"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8 post-docs, 6 staff, 36 graduate students and undergraduate students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400" b="1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Two new CRC Chairs and one new faculty member in 2024-2025 </a:t>
            </a:r>
          </a:p>
          <a:p>
            <a:pPr lvl="0" algn="just">
              <a:spcAft>
                <a:spcPts val="0"/>
              </a:spcAft>
            </a:pPr>
            <a:r>
              <a:rPr lang="en-CA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Heather Russell (CRC), Dominque </a:t>
            </a:r>
            <a:r>
              <a:rPr lang="en-CA" sz="1400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Trischuk</a:t>
            </a:r>
            <a:r>
              <a:rPr lang="en-CA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(CRC)</a:t>
            </a:r>
          </a:p>
          <a:p>
            <a:pPr lvl="0" algn="just">
              <a:spcAft>
                <a:spcPts val="0"/>
              </a:spcAft>
            </a:pPr>
            <a:endParaRPr lang="en-CA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Research areas and projects</a:t>
            </a:r>
          </a:p>
          <a:p>
            <a:pPr lvl="0"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Accelerator Physics, ATLAS (CERN), ARIEL (TRIUMF), BaBar (SLAC/USA), Belle II (KEK/Japan)</a:t>
            </a:r>
          </a:p>
          <a:p>
            <a:pPr lvl="0"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T2K/HyperK (KEK/Japan), MATHUSLA, Theory, Computing, Dark Energy</a:t>
            </a:r>
          </a:p>
          <a:p>
            <a:pPr lvl="0" algn="just"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endParaRPr lang="en-US" sz="14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Leadership roles in projects and organizations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 McPherson 	Spokesperson and PI of ATLAS Canada </a:t>
            </a:r>
          </a:p>
          <a:p>
            <a:r>
              <a:rPr lang="en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Sobie		Chair Researcher Council, Digital Research Alliance of Canada</a:t>
            </a:r>
          </a:p>
          <a:p>
            <a:r>
              <a:rPr lang="en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Lefebvre		TRIUMF Science Council</a:t>
            </a:r>
          </a:p>
          <a:p>
            <a:r>
              <a:rPr lang="en-CA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Roney		Chair Belle II Executive Board, Scientific leader of BaBar experiment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E5636-A607-B244-9AC3-73AC3705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786" y="1552353"/>
            <a:ext cx="3070133" cy="1409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48BA4-ED17-5C48-A4B5-46E5353DBFD2}"/>
              </a:ext>
            </a:extLst>
          </p:cNvPr>
          <p:cNvSpPr txBox="1"/>
          <p:nvPr/>
        </p:nvSpPr>
        <p:spPr>
          <a:xfrm>
            <a:off x="9045972" y="4911438"/>
            <a:ext cx="264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Dean Karlen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CERN Visit </a:t>
            </a:r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May 2023: </a:t>
            </a:r>
          </a:p>
          <a:p>
            <a:pPr algn="ctr"/>
            <a:r>
              <a:rPr lang="en-CA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President Kevin Hall, Heather Russell</a:t>
            </a:r>
            <a:endParaRPr lang="en-US" sz="12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8DEE9-347E-2C4F-DE0F-BF7A269C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61ED9-D7C9-091C-4C2E-87E4D585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525" y="3181693"/>
            <a:ext cx="3068394" cy="1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CB43A-903A-7E47-0811-1B26BB43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605E-ECEF-DD27-2FF4-F48DD327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126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Noteworthy items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B98F0-A6DA-BECF-6F1E-8ED36EA1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8B9E3-CD10-6483-D56C-D145BA243889}"/>
              </a:ext>
            </a:extLst>
          </p:cNvPr>
          <p:cNvSpPr/>
          <p:nvPr/>
        </p:nvSpPr>
        <p:spPr>
          <a:xfrm>
            <a:off x="458096" y="1120642"/>
            <a:ext cx="11100492" cy="1908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Accelerator physics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Growing number of graduate students (14) located at UVic and TRIUMF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Increasing engagement with industry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Detector development hub for the MacDonald Institute</a:t>
            </a:r>
          </a:p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Resources/funds to help support particle-astrophysics and neutrino experiments 2025</a:t>
            </a:r>
          </a:p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P-One (ONC neutrino experiment)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EB539B1-A148-B127-F04A-DC8B0004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5A35E-D7B4-0B71-595C-55EE77A93122}"/>
              </a:ext>
            </a:extLst>
          </p:cNvPr>
          <p:cNvSpPr txBox="1"/>
          <p:nvPr/>
        </p:nvSpPr>
        <p:spPr>
          <a:xfrm>
            <a:off x="458096" y="3336886"/>
            <a:ext cx="11100492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Ongoing CFI-funded projects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HyperK neutrino experiment detector construction I and II (2 awards)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ATLAS Detector Upgrades I and II (2 awards)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ARIEL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Belle II Computing Centre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Detector/computing R&amp;D, JELF funds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CFI application (submitted) for the Belle II experiment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Accelerator upgrade for the polarization of the electron beam (enabling new physics capabilities)</a:t>
            </a:r>
          </a:p>
        </p:txBody>
      </p:sp>
    </p:spTree>
    <p:extLst>
      <p:ext uri="{BB962C8B-B14F-4D97-AF65-F5344CB8AC3E}">
        <p14:creationId xmlns:p14="http://schemas.microsoft.com/office/powerpoint/2010/main" val="296355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89B7C-4891-CC2D-3ECD-89946EC5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CC29-8D5E-58D4-1F13-D6E23141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126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Noteworthy items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1C24E-3056-4581-23D8-AAB997DB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043C52-52AC-B7AC-2B72-DE8172AA68ED}"/>
              </a:ext>
            </a:extLst>
          </p:cNvPr>
          <p:cNvSpPr/>
          <p:nvPr/>
        </p:nvSpPr>
        <p:spPr>
          <a:xfrm>
            <a:off x="406057" y="1073573"/>
            <a:ext cx="11100492" cy="36317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Detector fabrication and development in the VISPA detector laboratory</a:t>
            </a:r>
          </a:p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Construction of the HyperK photomultiplier systems beginning in mid-2025 (CFI funded)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ATLAS FPGA development for the upcoming upgrades of the experiment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Pending NSERC Subatomic Physics MRS application for personnel support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Global engagement and international visibility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Strong international links to CERN (Switzerland), KEK (Japan), ..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links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CANARIE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Research Alliance of Canada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TRIUMF, SNOLAB, MacDonald Institute, Perimeter Institute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6F4E33-AA0F-613B-D3A3-1233C9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</p:spTree>
    <p:extLst>
      <p:ext uri="{BB962C8B-B14F-4D97-AF65-F5344CB8AC3E}">
        <p14:creationId xmlns:p14="http://schemas.microsoft.com/office/powerpoint/2010/main" val="383470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940E-1867-FB49-A5CB-D0C2F7BE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10983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Research Computing </a:t>
            </a:r>
            <a:br>
              <a:rPr lang="en-US" dirty="0"/>
            </a:br>
            <a:r>
              <a:rPr lang="en-US" sz="1800" dirty="0"/>
              <a:t>Digital Research Infrastructure (DRI)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0F684-A8BE-B94B-B962-C2D07248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ED2A3-56C4-5E43-B098-BA0BA23DABF1}"/>
              </a:ext>
            </a:extLst>
          </p:cNvPr>
          <p:cNvSpPr/>
          <p:nvPr/>
        </p:nvSpPr>
        <p:spPr>
          <a:xfrm>
            <a:off x="449952" y="1480127"/>
            <a:ext cx="7333248" cy="34778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Critical element of particle physics research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ATLAS expects to have 10 exabytes of data by 2030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Research networks in Canada and international links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Home to HEPNET/Canada: responsible for national/international networks for HEP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2025 CANARIE new release on 400G network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Hosted international HEP network meeting in 2023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role in Digital Research Alliance of Canada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Refresh of the UVic Arbutus cloud in 2025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Strong ties to Research computing team in UVic Systems Group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Collaboration in data management with UVic Library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Active in Alliance commercial cloud pilot program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B8169-CF15-288F-7038-91A4EDFC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261E8-44ED-C329-F664-8D3932B14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869" y="1280072"/>
            <a:ext cx="2337961" cy="2480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B458EC-B8AA-1926-B631-E8821DCA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607" y="3809362"/>
            <a:ext cx="2358483" cy="2629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635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4A7D-D270-6946-B568-B15654A5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7681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B6B90-1CC2-0A47-8297-B1A162EA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10E0-8584-EE42-9F1A-B95DAB200D20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D471C-D7EA-0B44-8952-E08BDEBA7638}"/>
              </a:ext>
            </a:extLst>
          </p:cNvPr>
          <p:cNvSpPr txBox="1"/>
          <p:nvPr/>
        </p:nvSpPr>
        <p:spPr>
          <a:xfrm>
            <a:off x="284112" y="1039023"/>
            <a:ext cx="11319104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VISPA is recognized as a key research centre on campus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Applied research in accelerators, radiation detectors, covid-modeling, cloud computing, research networks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Strong track record of success with CFI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Its members are leaders in particle physics experiments and theory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Strong record of funding, leading number of citations and impact in science output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Expanding connections with TRIUMF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Accelerator, theoretical and experimental physics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of the centre and its members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Public lectures, outreach, communications, laboratory-visits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Training of HQP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HQP are highly skilled in a competitive international environment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Employed in wide range of research, health and industrial areas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46B4-2F18-313B-8A34-6B4E7FC94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</p:spTree>
    <p:extLst>
      <p:ext uri="{BB962C8B-B14F-4D97-AF65-F5344CB8AC3E}">
        <p14:creationId xmlns:p14="http://schemas.microsoft.com/office/powerpoint/2010/main" val="417381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3856-D5AF-B2B8-9179-15B5A3D8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7"/>
            <a:ext cx="12192000" cy="11174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VISPA Faculty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80908-007C-3260-78FE-D9315DEB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F24E-9B04-2B47-8807-EEEE85AD6E92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6D05A-DB24-C817-9EA2-4B3292B77459}"/>
              </a:ext>
            </a:extLst>
          </p:cNvPr>
          <p:cNvSpPr txBox="1"/>
          <p:nvPr/>
        </p:nvSpPr>
        <p:spPr>
          <a:xfrm>
            <a:off x="1212889" y="2772763"/>
            <a:ext cx="45195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Faculty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Institute of Particle Physics Research Scientists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TRIUMF Research Scientists</a:t>
            </a:r>
          </a:p>
          <a:p>
            <a:pPr algn="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4568-161F-BDA2-82D8-B4E167AB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Randall Sobie      VISPA, University of Victoria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A7CEE-BD94-990A-BA46-F6F87A79B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5" t="8676" r="8719" b="26028"/>
          <a:stretch/>
        </p:blipFill>
        <p:spPr>
          <a:xfrm>
            <a:off x="6603590" y="1459282"/>
            <a:ext cx="4519571" cy="44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0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1165</Words>
  <Application>Microsoft Macintosh PowerPoint</Application>
  <PresentationFormat>Widescreen</PresentationFormat>
  <Paragraphs>207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Office Theme</vt:lpstr>
      <vt:lpstr>VISPA Research Centre Victoria Subatomic Physics and Accelerator Research Centre Randall Sobie, Director February 2025</vt:lpstr>
      <vt:lpstr>Research in VISPA</vt:lpstr>
      <vt:lpstr>Outlook for the coming years</vt:lpstr>
      <vt:lpstr>Members of VISPA</vt:lpstr>
      <vt:lpstr>Noteworthy items I</vt:lpstr>
      <vt:lpstr>Noteworthy items II</vt:lpstr>
      <vt:lpstr>Research Computing  Digital Research Infrastructure (DRI)</vt:lpstr>
      <vt:lpstr>Summary </vt:lpstr>
      <vt:lpstr>VISPA Faculty Members</vt:lpstr>
      <vt:lpstr>VISPA research funding</vt:lpstr>
      <vt:lpstr>Highly qualified personnel</vt:lpstr>
      <vt:lpstr>Research Impact –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Randall Sobie</dc:creator>
  <cp:lastModifiedBy>Randall Sobie</cp:lastModifiedBy>
  <cp:revision>151</cp:revision>
  <cp:lastPrinted>2025-01-13T18:41:59Z</cp:lastPrinted>
  <dcterms:created xsi:type="dcterms:W3CDTF">2022-10-17T20:52:01Z</dcterms:created>
  <dcterms:modified xsi:type="dcterms:W3CDTF">2025-02-05T21:42:32Z</dcterms:modified>
</cp:coreProperties>
</file>